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sldIdLst>
    <p:sldId id="256" r:id="rId2"/>
    <p:sldId id="257" r:id="rId3"/>
    <p:sldId id="258" r:id="rId4"/>
    <p:sldId id="259" r:id="rId5"/>
    <p:sldId id="261" r:id="rId6"/>
    <p:sldId id="262" r:id="rId7"/>
    <p:sldId id="260" r:id="rId8"/>
    <p:sldId id="267" r:id="rId9"/>
    <p:sldId id="283" r:id="rId10"/>
    <p:sldId id="282" r:id="rId11"/>
    <p:sldId id="263" r:id="rId12"/>
    <p:sldId id="265" r:id="rId13"/>
    <p:sldId id="266" r:id="rId14"/>
    <p:sldId id="268" r:id="rId15"/>
    <p:sldId id="270" r:id="rId16"/>
    <p:sldId id="284" r:id="rId17"/>
    <p:sldId id="271" r:id="rId18"/>
    <p:sldId id="269" r:id="rId19"/>
    <p:sldId id="272" r:id="rId20"/>
    <p:sldId id="273" r:id="rId21"/>
    <p:sldId id="274" r:id="rId22"/>
    <p:sldId id="276" r:id="rId23"/>
    <p:sldId id="275" r:id="rId24"/>
    <p:sldId id="285" r:id="rId25"/>
    <p:sldId id="277" r:id="rId26"/>
    <p:sldId id="278" r:id="rId27"/>
    <p:sldId id="279" r:id="rId28"/>
    <p:sldId id="280" r:id="rId29"/>
    <p:sldId id="281" r:id="rId30"/>
    <p:sldId id="28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4" autoAdjust="0"/>
    <p:restoredTop sz="85435" autoAdjust="0"/>
  </p:normalViewPr>
  <p:slideViewPr>
    <p:cSldViewPr snapToGrid="0">
      <p:cViewPr varScale="1">
        <p:scale>
          <a:sx n="97" d="100"/>
          <a:sy n="97" d="100"/>
        </p:scale>
        <p:origin x="2136" y="200"/>
      </p:cViewPr>
      <p:guideLst/>
    </p:cSldViewPr>
  </p:slideViewPr>
  <p:notesTextViewPr>
    <p:cViewPr>
      <p:scale>
        <a:sx n="1" d="1"/>
        <a:sy n="1" d="1"/>
      </p:scale>
      <p:origin x="0" y="0"/>
    </p:cViewPr>
  </p:notesTextViewPr>
  <p:sorterViewPr>
    <p:cViewPr>
      <p:scale>
        <a:sx n="100" d="100"/>
        <a:sy n="100" d="100"/>
      </p:scale>
      <p:origin x="0" y="-10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0T08:43:40.069"/>
    </inkml:context>
    <inkml:brush xml:id="br0">
      <inkml:brushProperty name="width" value="0.1" units="cm"/>
      <inkml:brushProperty name="height" value="0.1" units="cm"/>
      <inkml:brushProperty name="color" value="#AE198D"/>
      <inkml:brushProperty name="inkEffects" value="galaxy"/>
      <inkml:brushProperty name="anchorX" value="-81638.20313"/>
      <inkml:brushProperty name="anchorY" value="-70931.60938"/>
      <inkml:brushProperty name="scaleFactor" value="0.5"/>
    </inkml:brush>
  </inkml:definitions>
  <inkml:trace contextRef="#ctx0" brushRef="#br0">2 1 24575,'423'0'0,"-291"0"0,10 0 0,5 0 0,1 0 0,-4 0-1967,-15 0 1,-5 0 0,1 0 0,5 0 0,9 0 1753,2 0 0,13 0 0,6 0 0,2 0 1,-3 0-1,-8 0 0,-13 0-326,19 0 0,-15 0 1,-2 0-1,10 0 539,-18 0 0,6 0 0,3 0 0,4 0 0,2 0 0,-1 0-126,-9 0 1,3 0-1,2 0 1,0 0-1,-1 0 1,-2 0-1,-3 0 126,3 0 0,-4 0 0,-2 0 0,0 0 0,2 0 0,5 0-290,-3 0 0,3 0 0,3 0 1,1 0-1,0 0 0,-1 0 0,-2 0 290,14 0 0,0 0 0,-1 0 0,-1 0 0,-3 0 0,-2 0 0,-13 0 0,-3 0 0,-2 0 0,0 0 0,-1 0 0,1 0 0,0 0 0,1 0 0,0 0 0,-2 0 0,-2 0 0,-3 0 154,5 0 0,-1 0 1,-3 0-1,-6 0 1,-7 0-155,22 0 0,-11 0 0,2 0 459,14 0 1,3 0 0,-12 0-460,2 0 0,-8 0 1208,4 0 0,-1 0-1208,-3 0 0,-12 0 4290,2 0-4290,-14 0 3347,-62 0-3347,-5 0 2692,-14 0-2692,0 0 0,-9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0T08:43:41.153"/>
    </inkml:context>
    <inkml:brush xml:id="br0">
      <inkml:brushProperty name="width" value="0.1" units="cm"/>
      <inkml:brushProperty name="height" value="0.1" units="cm"/>
      <inkml:brushProperty name="color" value="#AE198D"/>
      <inkml:brushProperty name="inkEffects" value="galaxy"/>
      <inkml:brushProperty name="anchorX" value="-99771.95313"/>
      <inkml:brushProperty name="anchorY" value="-88471.32031"/>
      <inkml:brushProperty name="scaleFactor" value="0.5"/>
    </inkml:brush>
  </inkml:definitions>
  <inkml:trace contextRef="#ctx0" brushRef="#br0">0 1 24575,'38'0'0,"10"0"0,14 0 0,11 0 0,14 0 0,7 0 0,-2 0-2458,-3 0 0,1 0 1,2 0-1,7 0 2209,-8 0 1,8 0 0,4 0 0,0 0-1,-4 0 1,-6 0-291,7 0 0,-9 0 1,2 0-1,12 0 539,-28 0 0,7 0 0,5 0 0,4 0 0,2 0 0,0 0 0,-1 0 0,-2 0 0,-4 0-126,9 0 1,-2 0-1,-1 0 1,-2 0-1,1 0 1,1 0-1,2 0 126,-3 0 0,0 0 0,1 0 0,1 0 0,1 0 0,-1 0 0,1 0 0,0 0-254,2 0 0,3 0 1,0 0-1,1 0 1,-2 0-1,-3 0 1,-4 0-1,-5 0 254,10 0 0,-9 0 0,-3 0 0,3 0 0,7 0 0,-3 0 0,7 0 0,3 0 0,2 0 0,-1 0 0,-4 0 0,-5 0 0,7 0 0,-4 0 0,-4 0 0,-1 0 0,-1 0 134,-9 0 0,0 0 1,-2 0-1,-2 0 0,-3 0-134,5 0 0,-4 0 0,-2 0 0,-3 0 432,7 0 1,-5 0 0,1 0-433,2 0 0,0 0 0,-3 0 1264,15 0 0,-6 0-1264,-17 0 0,-8 0 4257,-2 0-4257,-1 0 3659,-32 0-3659,-11 0 2896,0 0-2896,1 0 0,-7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0T08:43:42.587"/>
    </inkml:context>
    <inkml:brush xml:id="br0">
      <inkml:brushProperty name="width" value="0.1" units="cm"/>
      <inkml:brushProperty name="height" value="0.1" units="cm"/>
      <inkml:brushProperty name="color" value="#AE198D"/>
      <inkml:brushProperty name="inkEffects" value="galaxy"/>
      <inkml:brushProperty name="anchorX" value="-118424.82813"/>
      <inkml:brushProperty name="anchorY" value="-106765.09375"/>
      <inkml:brushProperty name="scaleFactor" value="0.5"/>
    </inkml:brush>
  </inkml:definitions>
  <inkml:trace contextRef="#ctx0" brushRef="#br0">0 1 24575,'216'0'0,"-126"0"0,4 0 0,7 0-1967,-17 0 1,4 0 0,4 0 0,4 0 0,1 0 1753,-14 0 0,4 0 0,2 0 0,1 0 1,-2 0-1,-2 0 0,-4 0-218,6 0 0,-5 0 0,-3 0 0,4 0 0,7 0 431,-10 0 0,6 0 0,4 0 0,2 0 0,0 0 0,0 0 0,-4 0 0,-4 0-147,6 0 1,-4 0-1,-3 0 1,0 0 0,3 0-1,6 0 147,-3 0 0,4 0 0,3 0 0,3 0 0,0 0 0,0 0 0,-1 0 0,-2 0-254,-6 0 0,-1 0 1,-1 0-1,1 0 1,-1 0-1,0 0 1,-1 0-1,2 0 254,-1 0 0,0 0 0,0 0 0,1 0 0,-1 0 0,-1 0 0,-1 0 0,-2 0 15,5 0 1,0 0-1,-1 0 1,-1 0-1,-3 0 1,-2 0-1,-4 0-15,26 0 0,-7 0 0,-2 0 0,3 0 95,-7 0 0,5 0 0,-1 0 0,-5 0 1,-9 0-96,-3 0 0,-9 0 0,5 0 308,4 0 0,7 0 1,-1 0-1,-7 0-308,25 0 0,-8 0 1183,-3 0 1,-8 0-1184,9 0 3783,-12 0-3783,-36 0 4143,-30 0-4143,7 0 2973,-10 0-2973,1 0 0,-6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0T08:44:25.236"/>
    </inkml:context>
    <inkml:brush xml:id="br0">
      <inkml:brushProperty name="width" value="0.1" units="cm"/>
      <inkml:brushProperty name="height" value="0.1" units="cm"/>
      <inkml:brushProperty name="color" value="#AE198D"/>
      <inkml:brushProperty name="inkEffects" value="galaxy"/>
      <inkml:brushProperty name="anchorX" value="-81638.20313"/>
      <inkml:brushProperty name="anchorY" value="-70931.60938"/>
      <inkml:brushProperty name="scaleFactor" value="0.5"/>
    </inkml:brush>
  </inkml:definitions>
  <inkml:trace contextRef="#ctx0" brushRef="#br0">2 1 24575,'423'0'0,"-291"0"0,10 0 0,5 0 0,1 0 0,-4 0-1967,-15 0 1,-5 0 0,1 0 0,5 0 0,9 0 1753,2 0 0,13 0 0,6 0 0,2 0 1,-3 0-1,-8 0 0,-13 0-326,19 0 0,-15 0 1,-2 0-1,10 0 539,-18 0 0,6 0 0,3 0 0,4 0 0,2 0 0,-1 0-126,-9 0 1,3 0-1,2 0 1,0 0-1,-1 0 1,-2 0-1,-3 0 126,3 0 0,-4 0 0,-2 0 0,0 0 0,2 0 0,5 0-290,-3 0 0,3 0 0,3 0 1,1 0-1,0 0 0,-1 0 0,-2 0 290,14 0 0,0 0 0,-1 0 0,-1 0 0,-3 0 0,-2 0 0,-13 0 0,-3 0 0,-2 0 0,0 0 0,-1 0 0,1 0 0,0 0 0,1 0 0,0 0 0,-2 0 0,-2 0 0,-3 0 154,5 0 0,-1 0 1,-3 0-1,-6 0 1,-7 0-155,22 0 0,-11 0 0,2 0 459,14 0 1,3 0 0,-12 0-460,2 0 0,-8 0 1208,4 0 0,-1 0-1208,-3 0 0,-12 0 4290,2 0-4290,-14 0 3347,-62 0-3347,-5 0 2692,-14 0-2692,0 0 0,-9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0T08:44:50.295"/>
    </inkml:context>
    <inkml:brush xml:id="br0">
      <inkml:brushProperty name="width" value="0.1" units="cm"/>
      <inkml:brushProperty name="height" value="0.1" units="cm"/>
      <inkml:brushProperty name="color" value="#AE198D"/>
      <inkml:brushProperty name="inkEffects" value="galaxy"/>
      <inkml:brushProperty name="anchorX" value="-81638.20313"/>
      <inkml:brushProperty name="anchorY" value="-70931.60938"/>
      <inkml:brushProperty name="scaleFactor" value="0.5"/>
    </inkml:brush>
  </inkml:definitions>
  <inkml:trace contextRef="#ctx0" brushRef="#br0">2 1 24575,'423'0'0,"-291"0"0,10 0 0,5 0 0,1 0 0,-4 0-1967,-15 0 1,-5 0 0,1 0 0,5 0 0,9 0 1753,2 0 0,13 0 0,6 0 0,2 0 1,-3 0-1,-8 0 0,-13 0-326,19 0 0,-15 0 1,-2 0-1,10 0 539,-18 0 0,6 0 0,3 0 0,4 0 0,2 0 0,-1 0-126,-9 0 1,3 0-1,2 0 1,0 0-1,-1 0 1,-2 0-1,-3 0 126,3 0 0,-4 0 0,-2 0 0,0 0 0,2 0 0,5 0-290,-3 0 0,3 0 0,3 0 1,1 0-1,0 0 0,-1 0 0,-2 0 290,14 0 0,0 0 0,-1 0 0,-1 0 0,-3 0 0,-2 0 0,-13 0 0,-3 0 0,-2 0 0,0 0 0,-1 0 0,1 0 0,0 0 0,1 0 0,0 0 0,-2 0 0,-2 0 0,-3 0 154,5 0 0,-1 0 1,-3 0-1,-6 0 1,-7 0-155,22 0 0,-11 0 0,2 0 459,14 0 1,3 0 0,-12 0-460,2 0 0,-8 0 1208,4 0 0,-1 0-1208,-3 0 0,-12 0 4290,2 0-4290,-14 0 3347,-62 0-3347,-5 0 2692,-14 0-2692,0 0 0,-9 0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0T08:45:03.932"/>
    </inkml:context>
    <inkml:brush xml:id="br0">
      <inkml:brushProperty name="width" value="0.1" units="cm"/>
      <inkml:brushProperty name="height" value="0.1" units="cm"/>
      <inkml:brushProperty name="color" value="#AE198D"/>
      <inkml:brushProperty name="inkEffects" value="galaxy"/>
      <inkml:brushProperty name="anchorX" value="-81638.20313"/>
      <inkml:brushProperty name="anchorY" value="-70931.60938"/>
      <inkml:brushProperty name="scaleFactor" value="0.5"/>
    </inkml:brush>
  </inkml:definitions>
  <inkml:trace contextRef="#ctx0" brushRef="#br0">2 1 24575,'423'0'0,"-291"0"0,10 0 0,5 0 0,1 0 0,-4 0-1967,-15 0 1,-5 0 0,1 0 0,5 0 0,9 0 1753,2 0 0,13 0 0,6 0 0,2 0 1,-3 0-1,-8 0 0,-13 0-326,19 0 0,-15 0 1,-2 0-1,10 0 539,-18 0 0,6 0 0,3 0 0,4 0 0,2 0 0,-1 0-126,-9 0 1,3 0-1,2 0 1,0 0-1,-1 0 1,-2 0-1,-3 0 126,3 0 0,-4 0 0,-2 0 0,0 0 0,2 0 0,5 0-290,-3 0 0,3 0 0,3 0 1,1 0-1,0 0 0,-1 0 0,-2 0 290,14 0 0,0 0 0,-1 0 0,-1 0 0,-3 0 0,-2 0 0,-13 0 0,-3 0 0,-2 0 0,0 0 0,-1 0 0,1 0 0,0 0 0,1 0 0,0 0 0,-2 0 0,-2 0 0,-3 0 154,5 0 0,-1 0 1,-3 0-1,-6 0 1,-7 0-155,22 0 0,-11 0 0,2 0 459,14 0 1,3 0 0,-12 0-460,2 0 0,-8 0 1208,4 0 0,-1 0-1208,-3 0 0,-12 0 4290,2 0-4290,-14 0 3347,-62 0-3347,-5 0 2692,-14 0-2692,0 0 0,-9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0T08:45:12.861"/>
    </inkml:context>
    <inkml:brush xml:id="br0">
      <inkml:brushProperty name="width" value="0.1" units="cm"/>
      <inkml:brushProperty name="height" value="0.1" units="cm"/>
      <inkml:brushProperty name="color" value="#AE198D"/>
      <inkml:brushProperty name="inkEffects" value="galaxy"/>
      <inkml:brushProperty name="anchorX" value="-81638.20313"/>
      <inkml:brushProperty name="anchorY" value="-70931.60938"/>
      <inkml:brushProperty name="scaleFactor" value="0.5"/>
    </inkml:brush>
  </inkml:definitions>
  <inkml:trace contextRef="#ctx0" brushRef="#br0">2 1 24575,'423'0'0,"-291"0"0,10 0 0,5 0 0,1 0 0,-4 0-1967,-15 0 1,-5 0 0,1 0 0,5 0 0,9 0 1753,2 0 0,13 0 0,6 0 0,2 0 1,-3 0-1,-8 0 0,-13 0-326,19 0 0,-15 0 1,-2 0-1,10 0 539,-18 0 0,6 0 0,3 0 0,4 0 0,2 0 0,-1 0-126,-9 0 1,3 0-1,2 0 1,0 0-1,-1 0 1,-2 0-1,-3 0 126,3 0 0,-4 0 0,-2 0 0,0 0 0,2 0 0,5 0-290,-3 0 0,3 0 0,3 0 1,1 0-1,0 0 0,-1 0 0,-2 0 290,14 0 0,0 0 0,-1 0 0,-1 0 0,-3 0 0,-2 0 0,-13 0 0,-3 0 0,-2 0 0,0 0 0,-1 0 0,1 0 0,0 0 0,1 0 0,0 0 0,-2 0 0,-2 0 0,-3 0 154,5 0 0,-1 0 1,-3 0-1,-6 0 1,-7 0-155,22 0 0,-11 0 0,2 0 459,14 0 1,3 0 0,-12 0-460,2 0 0,-8 0 1208,4 0 0,-1 0-1208,-3 0 0,-12 0 4290,2 0-4290,-14 0 3347,-62 0-3347,-5 0 2692,-14 0-2692,0 0 0,-9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ABE172-6F60-483A-9F12-E4EF17073A1D}" type="datetimeFigureOut">
              <a:rPr lang="en-US" smtClean="0"/>
              <a:t>4/28/20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0B662-4260-4759-B9D8-F82624060F87}" type="slidenum">
              <a:rPr lang="en-US" smtClean="0"/>
              <a:t>‹#›</a:t>
            </a:fld>
            <a:endParaRPr lang="en-US"/>
          </a:p>
        </p:txBody>
      </p:sp>
    </p:spTree>
    <p:extLst>
      <p:ext uri="{BB962C8B-B14F-4D97-AF65-F5344CB8AC3E}">
        <p14:creationId xmlns:p14="http://schemas.microsoft.com/office/powerpoint/2010/main" val="96997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cbi.nlm.nih.gov/pmc/articles/PMC429190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V3 is the input to neuron  3  and is summation of n1 and n2 scaled by synapse s1 and s2, initially s2 was low hence the n3 was not reacting due to sound but after </a:t>
            </a:r>
            <a:r>
              <a:rPr lang="en-US" dirty="0" err="1"/>
              <a:t>traning</a:t>
            </a:r>
            <a:r>
              <a:rPr lang="en-US" dirty="0"/>
              <a:t> s2 was high thus n3 reacted to sound also. In training the food was given corresponding to sound thus s2 increased</a:t>
            </a:r>
          </a:p>
        </p:txBody>
      </p:sp>
      <p:sp>
        <p:nvSpPr>
          <p:cNvPr id="4" name="Slide Number Placeholder 3"/>
          <p:cNvSpPr>
            <a:spLocks noGrp="1"/>
          </p:cNvSpPr>
          <p:nvPr>
            <p:ph type="sldNum" sz="quarter" idx="5"/>
          </p:nvPr>
        </p:nvSpPr>
        <p:spPr/>
        <p:txBody>
          <a:bodyPr/>
          <a:lstStyle/>
          <a:p>
            <a:fld id="{D790B662-4260-4759-B9D8-F82624060F87}" type="slidenum">
              <a:rPr lang="en-US" smtClean="0"/>
              <a:t>3</a:t>
            </a:fld>
            <a:endParaRPr lang="en-US"/>
          </a:p>
        </p:txBody>
      </p:sp>
    </p:spTree>
    <p:extLst>
      <p:ext uri="{BB962C8B-B14F-4D97-AF65-F5344CB8AC3E}">
        <p14:creationId xmlns:p14="http://schemas.microsoft.com/office/powerpoint/2010/main" val="2428917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(gamma-aminobutyric acid) </a:t>
            </a:r>
            <a:endParaRPr lang="en-US" dirty="0"/>
          </a:p>
        </p:txBody>
      </p:sp>
      <p:sp>
        <p:nvSpPr>
          <p:cNvPr id="4" name="Slide Number Placeholder 3"/>
          <p:cNvSpPr>
            <a:spLocks noGrp="1"/>
          </p:cNvSpPr>
          <p:nvPr>
            <p:ph type="sldNum" sz="quarter" idx="10"/>
          </p:nvPr>
        </p:nvSpPr>
        <p:spPr/>
        <p:txBody>
          <a:bodyPr/>
          <a:lstStyle/>
          <a:p>
            <a:fld id="{D790B662-4260-4759-B9D8-F82624060F87}" type="slidenum">
              <a:rPr lang="en-US" smtClean="0"/>
              <a:t>27</a:t>
            </a:fld>
            <a:endParaRPr lang="en-US"/>
          </a:p>
        </p:txBody>
      </p:sp>
    </p:spTree>
    <p:extLst>
      <p:ext uri="{BB962C8B-B14F-4D97-AF65-F5344CB8AC3E}">
        <p14:creationId xmlns:p14="http://schemas.microsoft.com/office/powerpoint/2010/main" val="2969149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90B662-4260-4759-B9D8-F82624060F87}" type="slidenum">
              <a:rPr lang="en-US" smtClean="0"/>
              <a:t>29</a:t>
            </a:fld>
            <a:endParaRPr lang="en-US"/>
          </a:p>
        </p:txBody>
      </p:sp>
    </p:spTree>
    <p:extLst>
      <p:ext uri="{BB962C8B-B14F-4D97-AF65-F5344CB8AC3E}">
        <p14:creationId xmlns:p14="http://schemas.microsoft.com/office/powerpoint/2010/main" val="28773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90B662-4260-4759-B9D8-F82624060F87}" type="slidenum">
              <a:rPr lang="en-US" smtClean="0"/>
              <a:t>7</a:t>
            </a:fld>
            <a:endParaRPr lang="en-US"/>
          </a:p>
        </p:txBody>
      </p:sp>
    </p:spTree>
    <p:extLst>
      <p:ext uri="{BB962C8B-B14F-4D97-AF65-F5344CB8AC3E}">
        <p14:creationId xmlns:p14="http://schemas.microsoft.com/office/powerpoint/2010/main" val="2446158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https://en.wikipedia.org/wiki/Otto_Loewi</a:t>
            </a:r>
          </a:p>
          <a:p>
            <a:r>
              <a:rPr lang="en-US" dirty="0"/>
              <a:t>On Easter Saturday</a:t>
            </a:r>
            <a:r>
              <a:rPr lang="en-US" baseline="0" dirty="0"/>
              <a:t> 1921, </a:t>
            </a:r>
            <a:r>
              <a:rPr lang="en-US" dirty="0"/>
              <a:t>Otto</a:t>
            </a:r>
            <a:r>
              <a:rPr lang="en-US" baseline="0" dirty="0"/>
              <a:t> Loewi dreamt up the solution, got excited, in half-awake state noted the solution in great joy and went back to sleep. but could not read the notes in the morning. It was the longest day he had. </a:t>
            </a:r>
          </a:p>
          <a:p>
            <a:r>
              <a:rPr lang="en-US" baseline="0" dirty="0"/>
              <a:t>That night he has the same dream. This time he woke up to the lab and immediately did the experiment.</a:t>
            </a:r>
          </a:p>
          <a:p>
            <a:endParaRPr lang="en-US" baseline="0" dirty="0"/>
          </a:p>
          <a:p>
            <a:r>
              <a:rPr lang="en-US" baseline="0" dirty="0"/>
              <a: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The night before Easter Sunday of [1920] I awoke, turned on the light and jotted down a few notes on a tiny slip of thin paper. Then I fell asleep again. It occurred to me at 6.00 o’clock in the morning that during the night I had written down something important, but I was unable to decipher the scrawl. The next night, at 3.00 o’clock, the idea returned. It was the design of an experiment to determine whether or not the hypothesis of chemical transmission that I had uttered 17 years ago was correct. I got up immediately, went to the laboratory, and performed a simple experiment on a frog heart according to the nocturnal design</a:t>
            </a:r>
            <a:r>
              <a:rPr lang="en-US" sz="1200" b="0" i="0" kern="1200" dirty="0">
                <a:solidFill>
                  <a:schemeClr val="tx1"/>
                </a:solidFill>
                <a:effectLst/>
                <a:latin typeface="+mn-lt"/>
                <a:ea typeface="+mn-ea"/>
                <a:cs typeface="+mn-cs"/>
              </a:rPr>
              <a:t>.”</a:t>
            </a:r>
            <a:r>
              <a:rPr lang="en-US" baseline="0" dirty="0"/>
              <a:t>”</a:t>
            </a:r>
          </a:p>
          <a:p>
            <a:endParaRPr lang="en-US" baseline="0" dirty="0"/>
          </a:p>
          <a:p>
            <a:r>
              <a:rPr lang="en-US" dirty="0">
                <a:hlinkClick r:id="rId3"/>
              </a:rPr>
              <a:t>https://www.ncbi.nlm.nih.gov/pmc/articles/PMC4291908/</a:t>
            </a:r>
            <a:endParaRPr lang="en-US" baseline="0" dirty="0"/>
          </a:p>
        </p:txBody>
      </p:sp>
      <p:sp>
        <p:nvSpPr>
          <p:cNvPr id="4" name="Slide Number Placeholder 3"/>
          <p:cNvSpPr>
            <a:spLocks noGrp="1"/>
          </p:cNvSpPr>
          <p:nvPr>
            <p:ph type="sldNum" sz="quarter" idx="10"/>
          </p:nvPr>
        </p:nvSpPr>
        <p:spPr/>
        <p:txBody>
          <a:bodyPr/>
          <a:lstStyle/>
          <a:p>
            <a:fld id="{D790B662-4260-4759-B9D8-F82624060F87}" type="slidenum">
              <a:rPr lang="en-US" smtClean="0"/>
              <a:t>8</a:t>
            </a:fld>
            <a:endParaRPr lang="en-US"/>
          </a:p>
        </p:txBody>
      </p:sp>
    </p:spTree>
    <p:extLst>
      <p:ext uri="{BB962C8B-B14F-4D97-AF65-F5344CB8AC3E}">
        <p14:creationId xmlns:p14="http://schemas.microsoft.com/office/powerpoint/2010/main" val="555289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90B662-4260-4759-B9D8-F82624060F87}" type="slidenum">
              <a:rPr lang="en-US" smtClean="0"/>
              <a:t>11</a:t>
            </a:fld>
            <a:endParaRPr lang="en-US"/>
          </a:p>
        </p:txBody>
      </p:sp>
    </p:spTree>
    <p:extLst>
      <p:ext uri="{BB962C8B-B14F-4D97-AF65-F5344CB8AC3E}">
        <p14:creationId xmlns:p14="http://schemas.microsoft.com/office/powerpoint/2010/main" val="382766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90B662-4260-4759-B9D8-F82624060F87}" type="slidenum">
              <a:rPr lang="en-US" smtClean="0"/>
              <a:t>13</a:t>
            </a:fld>
            <a:endParaRPr lang="en-US"/>
          </a:p>
        </p:txBody>
      </p:sp>
    </p:spTree>
    <p:extLst>
      <p:ext uri="{BB962C8B-B14F-4D97-AF65-F5344CB8AC3E}">
        <p14:creationId xmlns:p14="http://schemas.microsoft.com/office/powerpoint/2010/main" val="2532104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Purves: </a:t>
            </a:r>
          </a:p>
          <a:p>
            <a:r>
              <a:rPr lang="en-US" dirty="0"/>
              <a:t>The relationship between the full-blown end plate potential and MEPPs was clarified by careful analysis of the EPPs. The magnitude of the EPP provides a convenient electrical assay of neurotransmitter secretion from a motor neuron terminal; however, measuring it is complicated by the need to prevent muscle contraction from dislodging the microelectrode. The usual means of eliminating muscle contractions is either to lower Ca2+ concentration in the extracellular medium or to partially block the postsynaptic </a:t>
            </a:r>
            <a:r>
              <a:rPr lang="en-US" dirty="0" err="1"/>
              <a:t>ACh</a:t>
            </a:r>
            <a:r>
              <a:rPr lang="en-US" dirty="0"/>
              <a:t> receptors with the drug curare. As expected from the scheme illustrated in Figure 5.3, lowering the Ca2+ concentration reduces neurotransmitter secretion, thus reducing the magnitude of the EPP below the threshold for postsynaptic action potential production and allowing it to be measured more precisely. Under such conditions, stimulation of the motor neuron produces very small EPPs that fluctuate in amplitude from trial to trial (Figure 5.6D). These fluctuations give considerable insight into the mechanisms responsible for neurotransmitter release. </a:t>
            </a:r>
          </a:p>
        </p:txBody>
      </p:sp>
      <p:sp>
        <p:nvSpPr>
          <p:cNvPr id="4" name="Slide Number Placeholder 3"/>
          <p:cNvSpPr>
            <a:spLocks noGrp="1"/>
          </p:cNvSpPr>
          <p:nvPr>
            <p:ph type="sldNum" sz="quarter" idx="10"/>
          </p:nvPr>
        </p:nvSpPr>
        <p:spPr/>
        <p:txBody>
          <a:bodyPr/>
          <a:lstStyle/>
          <a:p>
            <a:fld id="{D790B662-4260-4759-B9D8-F82624060F87}" type="slidenum">
              <a:rPr lang="en-US" smtClean="0"/>
              <a:t>14</a:t>
            </a:fld>
            <a:endParaRPr lang="en-US"/>
          </a:p>
        </p:txBody>
      </p:sp>
    </p:spTree>
    <p:extLst>
      <p:ext uri="{BB962C8B-B14F-4D97-AF65-F5344CB8AC3E}">
        <p14:creationId xmlns:p14="http://schemas.microsoft.com/office/powerpoint/2010/main" val="35563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https://www.ncbi.nlm.nih.gov/pmc/articles/PMC1392564/pdf/jphysiol01439-0123.pdf </a:t>
            </a:r>
          </a:p>
        </p:txBody>
      </p:sp>
      <p:sp>
        <p:nvSpPr>
          <p:cNvPr id="4" name="Slide Number Placeholder 3"/>
          <p:cNvSpPr>
            <a:spLocks noGrp="1"/>
          </p:cNvSpPr>
          <p:nvPr>
            <p:ph type="sldNum" sz="quarter" idx="10"/>
          </p:nvPr>
        </p:nvSpPr>
        <p:spPr/>
        <p:txBody>
          <a:bodyPr/>
          <a:lstStyle/>
          <a:p>
            <a:fld id="{D790B662-4260-4759-B9D8-F82624060F87}" type="slidenum">
              <a:rPr lang="en-US" smtClean="0"/>
              <a:t>15</a:t>
            </a:fld>
            <a:endParaRPr lang="en-US"/>
          </a:p>
        </p:txBody>
      </p:sp>
    </p:spTree>
    <p:extLst>
      <p:ext uri="{BB962C8B-B14F-4D97-AF65-F5344CB8AC3E}">
        <p14:creationId xmlns:p14="http://schemas.microsoft.com/office/powerpoint/2010/main" val="3141732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90B662-4260-4759-B9D8-F82624060F87}" type="slidenum">
              <a:rPr lang="en-US" smtClean="0"/>
              <a:t>17</a:t>
            </a:fld>
            <a:endParaRPr lang="en-US"/>
          </a:p>
        </p:txBody>
      </p:sp>
    </p:spTree>
    <p:extLst>
      <p:ext uri="{BB962C8B-B14F-4D97-AF65-F5344CB8AC3E}">
        <p14:creationId xmlns:p14="http://schemas.microsoft.com/office/powerpoint/2010/main" val="2589362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 is the one sided distribution.</a:t>
            </a:r>
          </a:p>
        </p:txBody>
      </p:sp>
      <p:sp>
        <p:nvSpPr>
          <p:cNvPr id="4" name="Slide Number Placeholder 3"/>
          <p:cNvSpPr>
            <a:spLocks noGrp="1"/>
          </p:cNvSpPr>
          <p:nvPr>
            <p:ph type="sldNum" sz="quarter" idx="5"/>
          </p:nvPr>
        </p:nvSpPr>
        <p:spPr/>
        <p:txBody>
          <a:bodyPr/>
          <a:lstStyle/>
          <a:p>
            <a:fld id="{D790B662-4260-4759-B9D8-F82624060F87}" type="slidenum">
              <a:rPr lang="en-US" smtClean="0"/>
              <a:t>25</a:t>
            </a:fld>
            <a:endParaRPr lang="en-US"/>
          </a:p>
        </p:txBody>
      </p:sp>
    </p:spTree>
    <p:extLst>
      <p:ext uri="{BB962C8B-B14F-4D97-AF65-F5344CB8AC3E}">
        <p14:creationId xmlns:p14="http://schemas.microsoft.com/office/powerpoint/2010/main" val="55088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2660307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95768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3454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224394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348525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7/17/2017</a:t>
            </a:r>
          </a:p>
        </p:txBody>
      </p:sp>
      <p:sp>
        <p:nvSpPr>
          <p:cNvPr id="6" name="Footer Placeholder 5"/>
          <p:cNvSpPr>
            <a:spLocks noGrp="1"/>
          </p:cNvSpPr>
          <p:nvPr>
            <p:ph type="ftr" sz="quarter" idx="11"/>
          </p:nvPr>
        </p:nvSpPr>
        <p:spPr/>
        <p:txBody>
          <a:bodyPr/>
          <a:lstStyle/>
          <a:p>
            <a:r>
              <a:rPr lang="en-US"/>
              <a:t>EE746 Neuromorphic Engineering U Ganguly</a:t>
            </a:r>
          </a:p>
        </p:txBody>
      </p:sp>
      <p:sp>
        <p:nvSpPr>
          <p:cNvPr id="7" name="Slide Number Placeholder 6"/>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940197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7/17/2017</a:t>
            </a:r>
          </a:p>
        </p:txBody>
      </p:sp>
      <p:sp>
        <p:nvSpPr>
          <p:cNvPr id="8" name="Footer Placeholder 7"/>
          <p:cNvSpPr>
            <a:spLocks noGrp="1"/>
          </p:cNvSpPr>
          <p:nvPr>
            <p:ph type="ftr" sz="quarter" idx="11"/>
          </p:nvPr>
        </p:nvSpPr>
        <p:spPr/>
        <p:txBody>
          <a:bodyPr/>
          <a:lstStyle/>
          <a:p>
            <a:r>
              <a:rPr lang="en-US"/>
              <a:t>EE746 Neuromorphic Engineering U Ganguly</a:t>
            </a:r>
          </a:p>
        </p:txBody>
      </p:sp>
      <p:sp>
        <p:nvSpPr>
          <p:cNvPr id="9" name="Slide Number Placeholder 8"/>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87679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212039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7/17/2017</a:t>
            </a:r>
          </a:p>
        </p:txBody>
      </p:sp>
      <p:sp>
        <p:nvSpPr>
          <p:cNvPr id="3" name="Footer Placeholder 2"/>
          <p:cNvSpPr>
            <a:spLocks noGrp="1"/>
          </p:cNvSpPr>
          <p:nvPr>
            <p:ph type="ftr" sz="quarter" idx="11"/>
          </p:nvPr>
        </p:nvSpPr>
        <p:spPr/>
        <p:txBody>
          <a:bodyPr/>
          <a:lstStyle/>
          <a:p>
            <a:r>
              <a:rPr lang="en-US"/>
              <a:t>EE746 Neuromorphic Engineering U Ganguly</a:t>
            </a:r>
          </a:p>
        </p:txBody>
      </p:sp>
      <p:sp>
        <p:nvSpPr>
          <p:cNvPr id="4" name="Slide Number Placeholder 3"/>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123309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7/17/2017</a:t>
            </a:r>
          </a:p>
        </p:txBody>
      </p:sp>
      <p:sp>
        <p:nvSpPr>
          <p:cNvPr id="6" name="Footer Placeholder 5"/>
          <p:cNvSpPr>
            <a:spLocks noGrp="1"/>
          </p:cNvSpPr>
          <p:nvPr>
            <p:ph type="ftr" sz="quarter" idx="11"/>
          </p:nvPr>
        </p:nvSpPr>
        <p:spPr/>
        <p:txBody>
          <a:bodyPr/>
          <a:lstStyle/>
          <a:p>
            <a:r>
              <a:rPr lang="en-US"/>
              <a:t>EE746 Neuromorphic Engineering U Ganguly</a:t>
            </a:r>
          </a:p>
        </p:txBody>
      </p:sp>
      <p:sp>
        <p:nvSpPr>
          <p:cNvPr id="7" name="Slide Number Placeholder 6"/>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3532550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7/17/2017</a:t>
            </a:r>
          </a:p>
        </p:txBody>
      </p:sp>
      <p:sp>
        <p:nvSpPr>
          <p:cNvPr id="6" name="Footer Placeholder 5"/>
          <p:cNvSpPr>
            <a:spLocks noGrp="1"/>
          </p:cNvSpPr>
          <p:nvPr>
            <p:ph type="ftr" sz="quarter" idx="11"/>
          </p:nvPr>
        </p:nvSpPr>
        <p:spPr/>
        <p:txBody>
          <a:bodyPr/>
          <a:lstStyle/>
          <a:p>
            <a:r>
              <a:rPr lang="en-US"/>
              <a:t>EE746 Neuromorphic Engineering U Ganguly</a:t>
            </a:r>
          </a:p>
        </p:txBody>
      </p:sp>
      <p:sp>
        <p:nvSpPr>
          <p:cNvPr id="7" name="Slide Number Placeholder 6"/>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378917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9839"/>
            <a:ext cx="7886700" cy="7482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758084"/>
            <a:ext cx="7886700" cy="541887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648706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7/17/2017</a:t>
            </a:r>
          </a:p>
        </p:txBody>
      </p:sp>
      <p:sp>
        <p:nvSpPr>
          <p:cNvPr id="5" name="Footer Placeholder 4"/>
          <p:cNvSpPr>
            <a:spLocks noGrp="1"/>
          </p:cNvSpPr>
          <p:nvPr>
            <p:ph type="ftr" sz="quarter" idx="3"/>
          </p:nvPr>
        </p:nvSpPr>
        <p:spPr>
          <a:xfrm>
            <a:off x="3028950" y="648706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EE746 Neuromorphic Engineering U Ganguly</a:t>
            </a:r>
            <a:endParaRPr lang="en-US" dirty="0"/>
          </a:p>
        </p:txBody>
      </p:sp>
      <p:sp>
        <p:nvSpPr>
          <p:cNvPr id="6" name="Slide Number Placeholder 5"/>
          <p:cNvSpPr>
            <a:spLocks noGrp="1"/>
          </p:cNvSpPr>
          <p:nvPr>
            <p:ph type="sldNum" sz="quarter" idx="4"/>
          </p:nvPr>
        </p:nvSpPr>
        <p:spPr>
          <a:xfrm>
            <a:off x="7086600" y="65027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968806-70D6-4C55-B3A1-4888E27BAFCB}" type="slidenum">
              <a:rPr lang="en-US" smtClean="0"/>
              <a:t>‹#›</a:t>
            </a:fld>
            <a:endParaRPr lang="en-US"/>
          </a:p>
        </p:txBody>
      </p:sp>
    </p:spTree>
    <p:extLst>
      <p:ext uri="{BB962C8B-B14F-4D97-AF65-F5344CB8AC3E}">
        <p14:creationId xmlns:p14="http://schemas.microsoft.com/office/powerpoint/2010/main" val="2415081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cwww.epfl.ch/~gerstner/SPNM/node70.html" TargetMode="External"/><Relationship Id="rId2" Type="http://schemas.openxmlformats.org/officeDocument/2006/relationships/hyperlink" Target="mailto:udayan@ee.iitb.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0.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580.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5.xml"/><Relationship Id="rId18" Type="http://schemas.openxmlformats.org/officeDocument/2006/relationships/image" Target="../media/image410.png"/><Relationship Id="rId3" Type="http://schemas.openxmlformats.org/officeDocument/2006/relationships/image" Target="../media/image2.png"/><Relationship Id="rId7" Type="http://schemas.openxmlformats.org/officeDocument/2006/relationships/customXml" Target="../ink/ink2.xml"/><Relationship Id="rId12" Type="http://schemas.openxmlformats.org/officeDocument/2006/relationships/image" Target="../media/image7.png"/><Relationship Id="rId17" Type="http://schemas.openxmlformats.org/officeDocument/2006/relationships/customXml" Target="../ink/ink7.xml"/><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900" dirty="0"/>
              <a:t>EE746 Neuromorphic Engineering</a:t>
            </a:r>
            <a:br>
              <a:rPr lang="en-US" sz="4900" dirty="0"/>
            </a:br>
            <a:r>
              <a:rPr lang="en-US" dirty="0"/>
              <a:t>Lecture 3a: Synapse</a:t>
            </a:r>
          </a:p>
        </p:txBody>
      </p:sp>
      <p:sp>
        <p:nvSpPr>
          <p:cNvPr id="3" name="Subtitle 2"/>
          <p:cNvSpPr>
            <a:spLocks noGrp="1"/>
          </p:cNvSpPr>
          <p:nvPr>
            <p:ph type="subTitle" idx="1"/>
          </p:nvPr>
        </p:nvSpPr>
        <p:spPr/>
        <p:txBody>
          <a:bodyPr/>
          <a:lstStyle/>
          <a:p>
            <a:r>
              <a:rPr lang="en-US" dirty="0" err="1"/>
              <a:t>Udayan</a:t>
            </a:r>
            <a:r>
              <a:rPr lang="en-US" dirty="0"/>
              <a:t> </a:t>
            </a:r>
            <a:r>
              <a:rPr lang="en-US" dirty="0" err="1"/>
              <a:t>Ganguly</a:t>
            </a:r>
            <a:endParaRPr lang="en-US" dirty="0"/>
          </a:p>
          <a:p>
            <a:r>
              <a:rPr lang="en-US" dirty="0">
                <a:hlinkClick r:id="rId2"/>
              </a:rPr>
              <a:t>udayan@ee.iitb.ac.in</a:t>
            </a:r>
            <a:r>
              <a:rPr lang="en-US" dirty="0"/>
              <a:t> </a:t>
            </a:r>
          </a:p>
          <a:p>
            <a:r>
              <a:rPr lang="en-US" dirty="0"/>
              <a:t>Feb, 14, 2020</a:t>
            </a:r>
          </a:p>
        </p:txBody>
      </p:sp>
      <p:sp>
        <p:nvSpPr>
          <p:cNvPr id="4" name="TextBox 3"/>
          <p:cNvSpPr txBox="1"/>
          <p:nvPr/>
        </p:nvSpPr>
        <p:spPr>
          <a:xfrm>
            <a:off x="1143000" y="5075555"/>
            <a:ext cx="7341325" cy="1200329"/>
          </a:xfrm>
          <a:prstGeom prst="rect">
            <a:avLst/>
          </a:prstGeom>
          <a:noFill/>
        </p:spPr>
        <p:txBody>
          <a:bodyPr wrap="square" rtlCol="0">
            <a:spAutoFit/>
          </a:bodyPr>
          <a:lstStyle/>
          <a:p>
            <a:r>
              <a:rPr lang="en-US" dirty="0"/>
              <a:t>This follows Purves </a:t>
            </a:r>
            <a:r>
              <a:rPr lang="en-US" dirty="0" err="1"/>
              <a:t>Ch</a:t>
            </a:r>
            <a:r>
              <a:rPr lang="en-US" dirty="0"/>
              <a:t> 5: Synaptic Transmission</a:t>
            </a:r>
          </a:p>
          <a:p>
            <a:r>
              <a:rPr lang="en-US" dirty="0"/>
              <a:t>Taylor book </a:t>
            </a:r>
            <a:r>
              <a:rPr lang="en-US" dirty="0" err="1"/>
              <a:t>Ch</a:t>
            </a:r>
            <a:r>
              <a:rPr lang="en-US" dirty="0"/>
              <a:t> 2.3 Basic Synaptic Mechanisms</a:t>
            </a:r>
          </a:p>
          <a:p>
            <a:r>
              <a:rPr lang="en-US" dirty="0"/>
              <a:t>You can also read </a:t>
            </a:r>
            <a:r>
              <a:rPr lang="en-US" dirty="0">
                <a:hlinkClick r:id="rId3"/>
              </a:rPr>
              <a:t>http://icwww.epfl.ch/~gerstner/SPNM/node70.html</a:t>
            </a:r>
            <a:r>
              <a:rPr lang="en-US" dirty="0"/>
              <a:t>   a description on models </a:t>
            </a:r>
          </a:p>
        </p:txBody>
      </p:sp>
    </p:spTree>
    <p:extLst>
      <p:ext uri="{BB962C8B-B14F-4D97-AF65-F5344CB8AC3E}">
        <p14:creationId xmlns:p14="http://schemas.microsoft.com/office/powerpoint/2010/main" val="345384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vs. Chemical Synapses</a:t>
            </a:r>
          </a:p>
        </p:txBody>
      </p:sp>
      <p:graphicFrame>
        <p:nvGraphicFramePr>
          <p:cNvPr id="7" name="Content Placeholder 6"/>
          <p:cNvGraphicFramePr>
            <a:graphicFrameLocks noGrp="1"/>
          </p:cNvGraphicFramePr>
          <p:nvPr>
            <p:ph idx="1"/>
          </p:nvPr>
        </p:nvGraphicFramePr>
        <p:xfrm>
          <a:off x="628650" y="758825"/>
          <a:ext cx="7886700" cy="33070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536711441"/>
                    </a:ext>
                  </a:extLst>
                </a:gridCol>
                <a:gridCol w="2628900">
                  <a:extLst>
                    <a:ext uri="{9D8B030D-6E8A-4147-A177-3AD203B41FA5}">
                      <a16:colId xmlns:a16="http://schemas.microsoft.com/office/drawing/2014/main" val="2275506458"/>
                    </a:ext>
                  </a:extLst>
                </a:gridCol>
                <a:gridCol w="2628900">
                  <a:extLst>
                    <a:ext uri="{9D8B030D-6E8A-4147-A177-3AD203B41FA5}">
                      <a16:colId xmlns:a16="http://schemas.microsoft.com/office/drawing/2014/main" val="1217456625"/>
                    </a:ext>
                  </a:extLst>
                </a:gridCol>
              </a:tblGrid>
              <a:tr h="370840">
                <a:tc>
                  <a:txBody>
                    <a:bodyPr/>
                    <a:lstStyle/>
                    <a:p>
                      <a:endParaRPr lang="en-US" dirty="0"/>
                    </a:p>
                  </a:txBody>
                  <a:tcPr/>
                </a:tc>
                <a:tc>
                  <a:txBody>
                    <a:bodyPr/>
                    <a:lstStyle/>
                    <a:p>
                      <a:r>
                        <a:rPr lang="en-US" dirty="0"/>
                        <a:t>Electrical</a:t>
                      </a:r>
                    </a:p>
                  </a:txBody>
                  <a:tcPr/>
                </a:tc>
                <a:tc>
                  <a:txBody>
                    <a:bodyPr/>
                    <a:lstStyle/>
                    <a:p>
                      <a:r>
                        <a:rPr lang="en-US" dirty="0"/>
                        <a:t>Chemical</a:t>
                      </a:r>
                    </a:p>
                  </a:txBody>
                  <a:tcPr/>
                </a:tc>
                <a:extLst>
                  <a:ext uri="{0D108BD9-81ED-4DB2-BD59-A6C34878D82A}">
                    <a16:rowId xmlns:a16="http://schemas.microsoft.com/office/drawing/2014/main" val="3088815137"/>
                  </a:ext>
                </a:extLst>
              </a:tr>
              <a:tr h="370840">
                <a:tc>
                  <a:txBody>
                    <a:bodyPr/>
                    <a:lstStyle/>
                    <a:p>
                      <a:r>
                        <a:rPr lang="en-US" dirty="0"/>
                        <a:t>Occurrence</a:t>
                      </a:r>
                    </a:p>
                  </a:txBody>
                  <a:tcPr/>
                </a:tc>
                <a:tc>
                  <a:txBody>
                    <a:bodyPr/>
                    <a:lstStyle/>
                    <a:p>
                      <a:r>
                        <a:rPr lang="en-US" dirty="0"/>
                        <a:t>Ubiquitous but fewer</a:t>
                      </a:r>
                      <a:r>
                        <a:rPr lang="en-US" baseline="0" dirty="0"/>
                        <a:t> in number</a:t>
                      </a:r>
                      <a:endParaRPr lang="en-US" dirty="0"/>
                    </a:p>
                  </a:txBody>
                  <a:tcPr/>
                </a:tc>
                <a:tc>
                  <a:txBody>
                    <a:bodyPr/>
                    <a:lstStyle/>
                    <a:p>
                      <a:r>
                        <a:rPr lang="en-US" dirty="0"/>
                        <a:t>Majority but specialized with 100 NTs</a:t>
                      </a:r>
                    </a:p>
                  </a:txBody>
                  <a:tcPr/>
                </a:tc>
                <a:extLst>
                  <a:ext uri="{0D108BD9-81ED-4DB2-BD59-A6C34878D82A}">
                    <a16:rowId xmlns:a16="http://schemas.microsoft.com/office/drawing/2014/main" val="3150066426"/>
                  </a:ext>
                </a:extLst>
              </a:tr>
              <a:tr h="370840">
                <a:tc>
                  <a:txBody>
                    <a:bodyPr/>
                    <a:lstStyle/>
                    <a:p>
                      <a:r>
                        <a:rPr lang="en-US" dirty="0"/>
                        <a:t>Signal</a:t>
                      </a:r>
                      <a:r>
                        <a:rPr lang="en-US" baseline="0" dirty="0"/>
                        <a:t> Direction</a:t>
                      </a:r>
                      <a:endParaRPr lang="en-US" dirty="0"/>
                    </a:p>
                  </a:txBody>
                  <a:tcPr/>
                </a:tc>
                <a:tc>
                  <a:txBody>
                    <a:bodyPr/>
                    <a:lstStyle/>
                    <a:p>
                      <a:r>
                        <a:rPr lang="en-US" dirty="0"/>
                        <a:t>Bi-directional</a:t>
                      </a:r>
                      <a:r>
                        <a:rPr lang="en-US" baseline="0" dirty="0"/>
                        <a:t> / symmetric</a:t>
                      </a:r>
                      <a:endParaRPr lang="en-US" dirty="0"/>
                    </a:p>
                  </a:txBody>
                  <a:tcPr/>
                </a:tc>
                <a:tc>
                  <a:txBody>
                    <a:bodyPr/>
                    <a:lstStyle/>
                    <a:p>
                      <a:r>
                        <a:rPr lang="en-US" dirty="0"/>
                        <a:t>Unidirectional:</a:t>
                      </a:r>
                      <a:r>
                        <a:rPr lang="en-US" baseline="0" dirty="0"/>
                        <a:t> </a:t>
                      </a:r>
                      <a:r>
                        <a:rPr lang="en-US" dirty="0"/>
                        <a:t>Pre to post neuron</a:t>
                      </a:r>
                      <a:r>
                        <a:rPr lang="en-US" baseline="0" dirty="0"/>
                        <a:t> </a:t>
                      </a:r>
                      <a:endParaRPr lang="en-US" dirty="0"/>
                    </a:p>
                  </a:txBody>
                  <a:tcPr/>
                </a:tc>
                <a:extLst>
                  <a:ext uri="{0D108BD9-81ED-4DB2-BD59-A6C34878D82A}">
                    <a16:rowId xmlns:a16="http://schemas.microsoft.com/office/drawing/2014/main" val="611627398"/>
                  </a:ext>
                </a:extLst>
              </a:tr>
              <a:tr h="370840">
                <a:tc>
                  <a:txBody>
                    <a:bodyPr/>
                    <a:lstStyle/>
                    <a:p>
                      <a:r>
                        <a:rPr lang="en-US" dirty="0"/>
                        <a:t>Speed</a:t>
                      </a:r>
                    </a:p>
                  </a:txBody>
                  <a:tcPr/>
                </a:tc>
                <a:tc>
                  <a:txBody>
                    <a:bodyPr/>
                    <a:lstStyle/>
                    <a:p>
                      <a:r>
                        <a:rPr lang="en-US" dirty="0"/>
                        <a:t>Fast due to direct contact</a:t>
                      </a:r>
                    </a:p>
                  </a:txBody>
                  <a:tcPr/>
                </a:tc>
                <a:tc>
                  <a:txBody>
                    <a:bodyPr/>
                    <a:lstStyle/>
                    <a:p>
                      <a:r>
                        <a:rPr lang="en-US" dirty="0"/>
                        <a:t>Has delays and more complex dynamics with different stages</a:t>
                      </a:r>
                    </a:p>
                  </a:txBody>
                  <a:tcPr/>
                </a:tc>
                <a:extLst>
                  <a:ext uri="{0D108BD9-81ED-4DB2-BD59-A6C34878D82A}">
                    <a16:rowId xmlns:a16="http://schemas.microsoft.com/office/drawing/2014/main" val="4280542590"/>
                  </a:ext>
                </a:extLst>
              </a:tr>
              <a:tr h="370840">
                <a:tc>
                  <a:txBody>
                    <a:bodyPr/>
                    <a:lstStyle/>
                    <a:p>
                      <a:r>
                        <a:rPr lang="en-US" dirty="0"/>
                        <a:t>Control</a:t>
                      </a:r>
                    </a:p>
                  </a:txBody>
                  <a:tcPr/>
                </a:tc>
                <a:tc>
                  <a:txBody>
                    <a:bodyPr/>
                    <a:lstStyle/>
                    <a:p>
                      <a:endParaRPr lang="en-US" dirty="0"/>
                    </a:p>
                  </a:txBody>
                  <a:tcPr/>
                </a:tc>
                <a:tc>
                  <a:txBody>
                    <a:bodyPr/>
                    <a:lstStyle/>
                    <a:p>
                      <a:r>
                        <a:rPr lang="en-US" dirty="0"/>
                        <a:t>Excitator</a:t>
                      </a:r>
                      <a:r>
                        <a:rPr lang="en-US" baseline="0" dirty="0"/>
                        <a:t>y vs. inhibitory</a:t>
                      </a:r>
                      <a:endParaRPr lang="en-US" dirty="0"/>
                    </a:p>
                  </a:txBody>
                  <a:tcPr/>
                </a:tc>
                <a:extLst>
                  <a:ext uri="{0D108BD9-81ED-4DB2-BD59-A6C34878D82A}">
                    <a16:rowId xmlns:a16="http://schemas.microsoft.com/office/drawing/2014/main" val="3708731926"/>
                  </a:ext>
                </a:extLst>
              </a:tr>
              <a:tr h="370840">
                <a:tc>
                  <a:txBody>
                    <a:bodyPr/>
                    <a:lstStyle/>
                    <a:p>
                      <a:r>
                        <a:rPr lang="en-US" dirty="0"/>
                        <a:t>Adaptation</a:t>
                      </a:r>
                    </a:p>
                  </a:txBody>
                  <a:tcPr/>
                </a:tc>
                <a:tc>
                  <a:txBody>
                    <a:bodyPr/>
                    <a:lstStyle/>
                    <a:p>
                      <a:endParaRPr lang="en-US"/>
                    </a:p>
                  </a:txBody>
                  <a:tcPr/>
                </a:tc>
                <a:tc>
                  <a:txBody>
                    <a:bodyPr/>
                    <a:lstStyle/>
                    <a:p>
                      <a:r>
                        <a:rPr lang="en-US" dirty="0"/>
                        <a:t>Plasticity</a:t>
                      </a:r>
                    </a:p>
                  </a:txBody>
                  <a:tcPr/>
                </a:tc>
                <a:extLst>
                  <a:ext uri="{0D108BD9-81ED-4DB2-BD59-A6C34878D82A}">
                    <a16:rowId xmlns:a16="http://schemas.microsoft.com/office/drawing/2014/main" val="1912089428"/>
                  </a:ext>
                </a:extLst>
              </a:tr>
            </a:tbl>
          </a:graphicData>
        </a:graphic>
      </p:graphicFrame>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10</a:t>
            </a:fld>
            <a:endParaRPr lang="en-US"/>
          </a:p>
        </p:txBody>
      </p:sp>
    </p:spTree>
    <p:extLst>
      <p:ext uri="{BB962C8B-B14F-4D97-AF65-F5344CB8AC3E}">
        <p14:creationId xmlns:p14="http://schemas.microsoft.com/office/powerpoint/2010/main" val="3003814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11</a:t>
            </a:fld>
            <a:endParaRPr lang="en-US"/>
          </a:p>
        </p:txBody>
      </p:sp>
      <p:grpSp>
        <p:nvGrpSpPr>
          <p:cNvPr id="9" name="Group 8"/>
          <p:cNvGrpSpPr/>
          <p:nvPr/>
        </p:nvGrpSpPr>
        <p:grpSpPr>
          <a:xfrm>
            <a:off x="3965050" y="-188376"/>
            <a:ext cx="5271551" cy="6858000"/>
            <a:chOff x="4376057" y="831574"/>
            <a:chExt cx="4356654" cy="5152516"/>
          </a:xfrm>
        </p:grpSpPr>
        <p:pic>
          <p:nvPicPr>
            <p:cNvPr id="7" name="Picture 6"/>
            <p:cNvPicPr>
              <a:picLocks noChangeAspect="1"/>
            </p:cNvPicPr>
            <p:nvPr/>
          </p:nvPicPr>
          <p:blipFill rotWithShape="1">
            <a:blip r:embed="rId3"/>
            <a:srcRect l="47609"/>
            <a:stretch/>
          </p:blipFill>
          <p:spPr>
            <a:xfrm>
              <a:off x="4376057" y="831574"/>
              <a:ext cx="4292909" cy="2869665"/>
            </a:xfrm>
            <a:prstGeom prst="rect">
              <a:avLst/>
            </a:prstGeom>
          </p:spPr>
        </p:pic>
        <p:pic>
          <p:nvPicPr>
            <p:cNvPr id="8" name="Picture 7"/>
            <p:cNvPicPr>
              <a:picLocks noChangeAspect="1"/>
            </p:cNvPicPr>
            <p:nvPr/>
          </p:nvPicPr>
          <p:blipFill rotWithShape="1">
            <a:blip r:embed="rId4"/>
            <a:srcRect l="51779"/>
            <a:stretch/>
          </p:blipFill>
          <p:spPr>
            <a:xfrm>
              <a:off x="4833257" y="3701239"/>
              <a:ext cx="3899454" cy="2282851"/>
            </a:xfrm>
            <a:prstGeom prst="rect">
              <a:avLst/>
            </a:prstGeom>
          </p:spPr>
        </p:pic>
      </p:grpSp>
      <p:sp>
        <p:nvSpPr>
          <p:cNvPr id="2" name="Title 1"/>
          <p:cNvSpPr>
            <a:spLocks noGrp="1"/>
          </p:cNvSpPr>
          <p:nvPr>
            <p:ph type="title"/>
          </p:nvPr>
        </p:nvSpPr>
        <p:spPr/>
        <p:txBody>
          <a:bodyPr/>
          <a:lstStyle/>
          <a:p>
            <a:r>
              <a:rPr lang="en-US" dirty="0"/>
              <a:t>Chemical Synapse</a:t>
            </a:r>
          </a:p>
        </p:txBody>
      </p:sp>
      <p:sp>
        <p:nvSpPr>
          <p:cNvPr id="3" name="Content Placeholder 2"/>
          <p:cNvSpPr>
            <a:spLocks noGrp="1"/>
          </p:cNvSpPr>
          <p:nvPr>
            <p:ph idx="1"/>
          </p:nvPr>
        </p:nvSpPr>
        <p:spPr>
          <a:xfrm>
            <a:off x="30971" y="758084"/>
            <a:ext cx="4606343" cy="5418879"/>
          </a:xfrm>
        </p:spPr>
        <p:txBody>
          <a:bodyPr>
            <a:normAutofit fontScale="92500" lnSpcReduction="20000"/>
          </a:bodyPr>
          <a:lstStyle/>
          <a:p>
            <a:r>
              <a:rPr lang="en-US" dirty="0"/>
              <a:t>Information transmission can happen in only one direction unidirectional transmission. </a:t>
            </a:r>
          </a:p>
          <a:p>
            <a:r>
              <a:rPr lang="en-US" dirty="0"/>
              <a:t>Chemicals called neurotransmitters stored in synaptic vesicles “carry” the information. </a:t>
            </a:r>
          </a:p>
          <a:p>
            <a:r>
              <a:rPr lang="en-US" dirty="0"/>
              <a:t>Physical separation of neurons is about 20-40nm. </a:t>
            </a:r>
          </a:p>
          <a:p>
            <a:r>
              <a:rPr lang="en-US" dirty="0"/>
              <a:t>Transmission of information takes about 1-5ms. </a:t>
            </a:r>
          </a:p>
          <a:p>
            <a:r>
              <a:rPr lang="en-US" dirty="0"/>
              <a:t>Response can be diﬀerent from the input - excitatory or inhibitory. </a:t>
            </a:r>
          </a:p>
          <a:p>
            <a:r>
              <a:rPr lang="en-US" dirty="0"/>
              <a:t>Synaptic strength can change plasticity</a:t>
            </a:r>
          </a:p>
        </p:txBody>
      </p:sp>
    </p:spTree>
    <p:extLst>
      <p:ext uri="{BB962C8B-B14F-4D97-AF65-F5344CB8AC3E}">
        <p14:creationId xmlns:p14="http://schemas.microsoft.com/office/powerpoint/2010/main" val="393709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12</a:t>
            </a:fld>
            <a:endParaRPr lang="en-US"/>
          </a:p>
        </p:txBody>
      </p:sp>
      <p:pic>
        <p:nvPicPr>
          <p:cNvPr id="7" name="Picture 6"/>
          <p:cNvPicPr>
            <a:picLocks noChangeAspect="1"/>
          </p:cNvPicPr>
          <p:nvPr/>
        </p:nvPicPr>
        <p:blipFill>
          <a:blip r:embed="rId2"/>
          <a:stretch>
            <a:fillRect/>
          </a:stretch>
        </p:blipFill>
        <p:spPr>
          <a:xfrm>
            <a:off x="1250356" y="5005"/>
            <a:ext cx="7975473" cy="6788373"/>
          </a:xfrm>
          <a:prstGeom prst="rect">
            <a:avLst/>
          </a:prstGeom>
        </p:spPr>
      </p:pic>
      <p:sp>
        <p:nvSpPr>
          <p:cNvPr id="3" name="Content Placeholder 2"/>
          <p:cNvSpPr>
            <a:spLocks noGrp="1"/>
          </p:cNvSpPr>
          <p:nvPr>
            <p:ph idx="1"/>
          </p:nvPr>
        </p:nvSpPr>
        <p:spPr>
          <a:xfrm>
            <a:off x="-209007" y="573094"/>
            <a:ext cx="2521134" cy="6220284"/>
          </a:xfrm>
        </p:spPr>
        <p:txBody>
          <a:bodyPr>
            <a:normAutofit fontScale="62500" lnSpcReduction="20000"/>
          </a:bodyPr>
          <a:lstStyle/>
          <a:p>
            <a:r>
              <a:rPr lang="en-US" dirty="0"/>
              <a:t>Vesicles store NTs </a:t>
            </a:r>
            <a:r>
              <a:rPr lang="en-US" dirty="0" err="1"/>
              <a:t>AcetylCholine</a:t>
            </a:r>
            <a:r>
              <a:rPr lang="en-US" dirty="0"/>
              <a:t>, Dopamine, Norepinephrine, </a:t>
            </a:r>
            <a:r>
              <a:rPr lang="el-GR" dirty="0"/>
              <a:t>γ-</a:t>
            </a:r>
            <a:r>
              <a:rPr lang="en-US" dirty="0"/>
              <a:t>aminobutyric acid (GABA), Glutamate </a:t>
            </a:r>
          </a:p>
          <a:p>
            <a:r>
              <a:rPr lang="en-US" dirty="0"/>
              <a:t>AP opens voltage gated Ca2+ channels. </a:t>
            </a:r>
          </a:p>
          <a:p>
            <a:endParaRPr lang="en-US" dirty="0"/>
          </a:p>
          <a:p>
            <a:r>
              <a:rPr lang="en-US" dirty="0"/>
              <a:t>Ca2+ causes vesicles to fuse with presynaptic membrane, and release of NTs. </a:t>
            </a:r>
          </a:p>
          <a:p>
            <a:endParaRPr lang="en-US" dirty="0"/>
          </a:p>
          <a:p>
            <a:r>
              <a:rPr lang="en-US" dirty="0"/>
              <a:t>NTs diﬀuse and bind to the receptors in post-synaptic membrane, leading to opening or closing of channels in the post-synaptic neuron. </a:t>
            </a:r>
          </a:p>
          <a:p>
            <a:endParaRPr lang="en-US" dirty="0"/>
          </a:p>
          <a:p>
            <a:r>
              <a:rPr lang="en-US" dirty="0"/>
              <a:t>Vesicular membrane is retrieved by the pre-synaptic membrane and reused.</a:t>
            </a:r>
          </a:p>
        </p:txBody>
      </p:sp>
      <p:sp>
        <p:nvSpPr>
          <p:cNvPr id="2" name="Title 1"/>
          <p:cNvSpPr>
            <a:spLocks noGrp="1"/>
          </p:cNvSpPr>
          <p:nvPr>
            <p:ph type="title"/>
          </p:nvPr>
        </p:nvSpPr>
        <p:spPr/>
        <p:txBody>
          <a:bodyPr>
            <a:normAutofit/>
          </a:bodyPr>
          <a:lstStyle/>
          <a:p>
            <a:r>
              <a:rPr lang="en-US" sz="3600" dirty="0"/>
              <a:t>Details</a:t>
            </a:r>
          </a:p>
        </p:txBody>
      </p:sp>
      <p:sp>
        <p:nvSpPr>
          <p:cNvPr id="8" name="TextBox 7"/>
          <p:cNvSpPr txBox="1"/>
          <p:nvPr/>
        </p:nvSpPr>
        <p:spPr>
          <a:xfrm>
            <a:off x="5081187" y="6269818"/>
            <a:ext cx="3747873" cy="830997"/>
          </a:xfrm>
          <a:prstGeom prst="rect">
            <a:avLst/>
          </a:prstGeom>
          <a:noFill/>
        </p:spPr>
        <p:txBody>
          <a:bodyPr wrap="square" rtlCol="0">
            <a:spAutoFit/>
          </a:bodyPr>
          <a:lstStyle/>
          <a:p>
            <a:r>
              <a:rPr lang="en-US" sz="2400" b="1" dirty="0">
                <a:solidFill>
                  <a:srgbClr val="00B0F0"/>
                </a:solidFill>
              </a:rPr>
              <a:t>Which is the slowest step?</a:t>
            </a:r>
          </a:p>
        </p:txBody>
      </p:sp>
    </p:spTree>
    <p:extLst>
      <p:ext uri="{BB962C8B-B14F-4D97-AF65-F5344CB8AC3E}">
        <p14:creationId xmlns:p14="http://schemas.microsoft.com/office/powerpoint/2010/main" val="5020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Timing Delay </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13</a:t>
            </a:fld>
            <a:endParaRPr lang="en-US"/>
          </a:p>
        </p:txBody>
      </p:sp>
      <p:pic>
        <p:nvPicPr>
          <p:cNvPr id="7" name="Picture 6"/>
          <p:cNvPicPr>
            <a:picLocks noChangeAspect="1"/>
          </p:cNvPicPr>
          <p:nvPr/>
        </p:nvPicPr>
        <p:blipFill>
          <a:blip r:embed="rId3"/>
          <a:stretch>
            <a:fillRect/>
          </a:stretch>
        </p:blipFill>
        <p:spPr>
          <a:xfrm>
            <a:off x="4231481" y="383961"/>
            <a:ext cx="4987290" cy="4788218"/>
          </a:xfrm>
          <a:prstGeom prst="rect">
            <a:avLst/>
          </a:prstGeom>
        </p:spPr>
      </p:pic>
      <p:pic>
        <p:nvPicPr>
          <p:cNvPr id="8" name="Picture 7"/>
          <p:cNvPicPr>
            <a:picLocks noChangeAspect="1"/>
          </p:cNvPicPr>
          <p:nvPr/>
        </p:nvPicPr>
        <p:blipFill>
          <a:blip r:embed="rId4"/>
          <a:stretch>
            <a:fillRect/>
          </a:stretch>
        </p:blipFill>
        <p:spPr>
          <a:xfrm>
            <a:off x="-116682" y="739600"/>
            <a:ext cx="5222073" cy="5910582"/>
          </a:xfrm>
          <a:prstGeom prst="rect">
            <a:avLst/>
          </a:prstGeom>
        </p:spPr>
      </p:pic>
      <p:sp>
        <p:nvSpPr>
          <p:cNvPr id="9" name="TextBox 8"/>
          <p:cNvSpPr txBox="1"/>
          <p:nvPr/>
        </p:nvSpPr>
        <p:spPr>
          <a:xfrm>
            <a:off x="422297" y="5490263"/>
            <a:ext cx="6302829" cy="923330"/>
          </a:xfrm>
          <a:prstGeom prst="rect">
            <a:avLst/>
          </a:prstGeom>
          <a:noFill/>
        </p:spPr>
        <p:txBody>
          <a:bodyPr wrap="square" rtlCol="0">
            <a:spAutoFit/>
          </a:bodyPr>
          <a:lstStyle/>
          <a:p>
            <a:r>
              <a:rPr lang="en-US" dirty="0"/>
              <a:t>How may steps is there between Exocytosis and EPSC?</a:t>
            </a:r>
          </a:p>
          <a:p>
            <a:r>
              <a:rPr lang="en-US" dirty="0"/>
              <a:t> Which is the slowest step? </a:t>
            </a:r>
          </a:p>
          <a:p>
            <a:r>
              <a:rPr lang="en-US" dirty="0"/>
              <a:t>Possibly diffusion of NT</a:t>
            </a:r>
          </a:p>
        </p:txBody>
      </p:sp>
    </p:spTree>
    <p:extLst>
      <p:ext uri="{BB962C8B-B14F-4D97-AF65-F5344CB8AC3E}">
        <p14:creationId xmlns:p14="http://schemas.microsoft.com/office/powerpoint/2010/main" val="311272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Quantal Nature of Synaptic Transmission</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14</a:t>
            </a:fld>
            <a:endParaRPr lang="en-US"/>
          </a:p>
        </p:txBody>
      </p:sp>
      <p:pic>
        <p:nvPicPr>
          <p:cNvPr id="7" name="Picture 6"/>
          <p:cNvPicPr>
            <a:picLocks noChangeAspect="1"/>
          </p:cNvPicPr>
          <p:nvPr/>
        </p:nvPicPr>
        <p:blipFill>
          <a:blip r:embed="rId3"/>
          <a:stretch>
            <a:fillRect/>
          </a:stretch>
        </p:blipFill>
        <p:spPr>
          <a:xfrm>
            <a:off x="5713624" y="541506"/>
            <a:ext cx="3356293" cy="2998478"/>
          </a:xfrm>
          <a:prstGeom prst="rect">
            <a:avLst/>
          </a:prstGeom>
        </p:spPr>
      </p:pic>
      <p:pic>
        <p:nvPicPr>
          <p:cNvPr id="8" name="Picture 7"/>
          <p:cNvPicPr>
            <a:picLocks noChangeAspect="1"/>
          </p:cNvPicPr>
          <p:nvPr/>
        </p:nvPicPr>
        <p:blipFill>
          <a:blip r:embed="rId4"/>
          <a:stretch>
            <a:fillRect/>
          </a:stretch>
        </p:blipFill>
        <p:spPr>
          <a:xfrm>
            <a:off x="146888" y="3658260"/>
            <a:ext cx="2719385" cy="2790946"/>
          </a:xfrm>
          <a:prstGeom prst="rect">
            <a:avLst/>
          </a:prstGeom>
        </p:spPr>
      </p:pic>
      <p:pic>
        <p:nvPicPr>
          <p:cNvPr id="10" name="Picture 9"/>
          <p:cNvPicPr>
            <a:picLocks noChangeAspect="1"/>
          </p:cNvPicPr>
          <p:nvPr/>
        </p:nvPicPr>
        <p:blipFill>
          <a:blip r:embed="rId5"/>
          <a:stretch>
            <a:fillRect/>
          </a:stretch>
        </p:blipFill>
        <p:spPr>
          <a:xfrm>
            <a:off x="5801548" y="3683183"/>
            <a:ext cx="3306198" cy="2819572"/>
          </a:xfrm>
          <a:prstGeom prst="rect">
            <a:avLst/>
          </a:prstGeom>
        </p:spPr>
      </p:pic>
      <p:grpSp>
        <p:nvGrpSpPr>
          <p:cNvPr id="18" name="Group 17"/>
          <p:cNvGrpSpPr/>
          <p:nvPr/>
        </p:nvGrpSpPr>
        <p:grpSpPr>
          <a:xfrm>
            <a:off x="2840837" y="3551379"/>
            <a:ext cx="3456482" cy="2912893"/>
            <a:chOff x="2840837" y="3551379"/>
            <a:chExt cx="3456482" cy="2912893"/>
          </a:xfrm>
        </p:grpSpPr>
        <p:pic>
          <p:nvPicPr>
            <p:cNvPr id="9" name="Picture 8"/>
            <p:cNvPicPr>
              <a:picLocks noChangeAspect="1"/>
            </p:cNvPicPr>
            <p:nvPr/>
          </p:nvPicPr>
          <p:blipFill>
            <a:blip r:embed="rId6"/>
            <a:stretch>
              <a:fillRect/>
            </a:stretch>
          </p:blipFill>
          <p:spPr>
            <a:xfrm>
              <a:off x="2840837" y="3744887"/>
              <a:ext cx="3456482" cy="2719385"/>
            </a:xfrm>
            <a:prstGeom prst="rect">
              <a:avLst/>
            </a:prstGeom>
          </p:spPr>
        </p:pic>
        <p:sp>
          <p:nvSpPr>
            <p:cNvPr id="11" name="Rectangle 10"/>
            <p:cNvSpPr/>
            <p:nvPr/>
          </p:nvSpPr>
          <p:spPr>
            <a:xfrm>
              <a:off x="3225757" y="3551379"/>
              <a:ext cx="2984517" cy="523220"/>
            </a:xfrm>
            <a:prstGeom prst="rect">
              <a:avLst/>
            </a:prstGeom>
          </p:spPr>
          <p:txBody>
            <a:bodyPr wrap="square">
              <a:spAutoFit/>
            </a:bodyPr>
            <a:lstStyle/>
            <a:p>
              <a:r>
                <a:rPr lang="en-US" sz="1400" b="1" dirty="0">
                  <a:solidFill>
                    <a:srgbClr val="FFC000"/>
                  </a:solidFill>
                </a:rPr>
                <a:t>Spontaneous miniature EPPs (MEPPs)  without presynaptic stimulation</a:t>
              </a:r>
            </a:p>
          </p:txBody>
        </p:sp>
      </p:grpSp>
      <p:sp>
        <p:nvSpPr>
          <p:cNvPr id="12" name="TextBox 11"/>
          <p:cNvSpPr txBox="1"/>
          <p:nvPr/>
        </p:nvSpPr>
        <p:spPr>
          <a:xfrm>
            <a:off x="628650" y="6257109"/>
            <a:ext cx="2400300" cy="369332"/>
          </a:xfrm>
          <a:prstGeom prst="rect">
            <a:avLst/>
          </a:prstGeom>
          <a:noFill/>
        </p:spPr>
        <p:txBody>
          <a:bodyPr wrap="square" rtlCol="0">
            <a:spAutoFit/>
          </a:bodyPr>
          <a:lstStyle/>
          <a:p>
            <a:r>
              <a:rPr lang="en-US" b="1" dirty="0">
                <a:solidFill>
                  <a:srgbClr val="FFC000"/>
                </a:solidFill>
              </a:rPr>
              <a:t>Normal response</a:t>
            </a:r>
          </a:p>
        </p:txBody>
      </p:sp>
      <p:sp>
        <p:nvSpPr>
          <p:cNvPr id="13" name="Rectangle 12"/>
          <p:cNvSpPr/>
          <p:nvPr/>
        </p:nvSpPr>
        <p:spPr>
          <a:xfrm>
            <a:off x="6248077" y="3332120"/>
            <a:ext cx="2743191" cy="523220"/>
          </a:xfrm>
          <a:prstGeom prst="rect">
            <a:avLst/>
          </a:prstGeom>
        </p:spPr>
        <p:txBody>
          <a:bodyPr wrap="square">
            <a:spAutoFit/>
          </a:bodyPr>
          <a:lstStyle/>
          <a:p>
            <a:r>
              <a:rPr lang="en-US" sz="1400" b="1" dirty="0">
                <a:solidFill>
                  <a:srgbClr val="FFC000"/>
                </a:solidFill>
              </a:rPr>
              <a:t>Stimulated response is muted with low Ca+2 concentration</a:t>
            </a:r>
          </a:p>
        </p:txBody>
      </p:sp>
      <p:sp>
        <p:nvSpPr>
          <p:cNvPr id="14" name="TextBox 13"/>
          <p:cNvSpPr txBox="1"/>
          <p:nvPr/>
        </p:nvSpPr>
        <p:spPr>
          <a:xfrm>
            <a:off x="6936377" y="4650377"/>
            <a:ext cx="2103119" cy="369332"/>
          </a:xfrm>
          <a:prstGeom prst="rect">
            <a:avLst/>
          </a:prstGeom>
          <a:noFill/>
        </p:spPr>
        <p:txBody>
          <a:bodyPr wrap="square" rtlCol="0">
            <a:spAutoFit/>
          </a:bodyPr>
          <a:lstStyle/>
          <a:p>
            <a:r>
              <a:rPr lang="en-US" b="1" dirty="0">
                <a:solidFill>
                  <a:schemeClr val="bg1"/>
                </a:solidFill>
              </a:rPr>
              <a:t>Does not respond </a:t>
            </a:r>
          </a:p>
        </p:txBody>
      </p:sp>
      <p:sp>
        <p:nvSpPr>
          <p:cNvPr id="15" name="TextBox 14"/>
          <p:cNvSpPr txBox="1"/>
          <p:nvPr/>
        </p:nvSpPr>
        <p:spPr>
          <a:xfrm>
            <a:off x="7602855" y="5092969"/>
            <a:ext cx="1467062" cy="369332"/>
          </a:xfrm>
          <a:prstGeom prst="rect">
            <a:avLst/>
          </a:prstGeom>
          <a:noFill/>
        </p:spPr>
        <p:txBody>
          <a:bodyPr wrap="square" rtlCol="0">
            <a:spAutoFit/>
          </a:bodyPr>
          <a:lstStyle/>
          <a:p>
            <a:r>
              <a:rPr lang="en-US" b="1" dirty="0">
                <a:solidFill>
                  <a:schemeClr val="bg1"/>
                </a:solidFill>
              </a:rPr>
              <a:t>Responds </a:t>
            </a:r>
          </a:p>
        </p:txBody>
      </p:sp>
      <p:sp>
        <p:nvSpPr>
          <p:cNvPr id="17" name="Rectangle 16"/>
          <p:cNvSpPr/>
          <p:nvPr/>
        </p:nvSpPr>
        <p:spPr>
          <a:xfrm>
            <a:off x="7168716" y="-63421"/>
            <a:ext cx="1975284" cy="369332"/>
          </a:xfrm>
          <a:prstGeom prst="rect">
            <a:avLst/>
          </a:prstGeom>
        </p:spPr>
        <p:txBody>
          <a:bodyPr wrap="none">
            <a:spAutoFit/>
          </a:bodyPr>
          <a:lstStyle/>
          <a:p>
            <a:r>
              <a:rPr lang="en-US" dirty="0" err="1">
                <a:solidFill>
                  <a:schemeClr val="bg1">
                    <a:lumMod val="75000"/>
                  </a:schemeClr>
                </a:solidFill>
              </a:rPr>
              <a:t>Fatt</a:t>
            </a:r>
            <a:r>
              <a:rPr lang="en-US" dirty="0">
                <a:solidFill>
                  <a:schemeClr val="bg1">
                    <a:lumMod val="75000"/>
                  </a:schemeClr>
                </a:solidFill>
              </a:rPr>
              <a:t> and Katz, 1952</a:t>
            </a:r>
          </a:p>
        </p:txBody>
      </p:sp>
      <mc:AlternateContent xmlns:mc="http://schemas.openxmlformats.org/markup-compatibility/2006" xmlns:a14="http://schemas.microsoft.com/office/drawing/2010/main">
        <mc:Choice Requires="a14">
          <p:sp>
            <p:nvSpPr>
              <p:cNvPr id="6" name="TextBox 5"/>
              <p:cNvSpPr txBox="1"/>
              <p:nvPr/>
            </p:nvSpPr>
            <p:spPr>
              <a:xfrm>
                <a:off x="1" y="758084"/>
                <a:ext cx="6210274" cy="2868862"/>
              </a:xfrm>
              <a:prstGeom prst="rect">
                <a:avLst/>
              </a:prstGeom>
              <a:noFill/>
            </p:spPr>
            <p:txBody>
              <a:bodyPr wrap="square" rtlCol="0">
                <a:spAutoFit/>
              </a:bodyPr>
              <a:lstStyle/>
              <a:p>
                <a:r>
                  <a:rPr lang="en-US" b="1" dirty="0"/>
                  <a:t>Question: Does an EPP consist of many MEPPs </a:t>
                </a:r>
                <a:r>
                  <a:rPr lang="en-US" b="1" dirty="0">
                    <a:solidFill>
                      <a:srgbClr val="00B0F0"/>
                    </a:solidFill>
                  </a:rPr>
                  <a:t>(quantum) from independent sources</a:t>
                </a:r>
                <a:r>
                  <a:rPr lang="en-US" b="1" dirty="0"/>
                  <a:t>? Or it is just amplitude scaling </a:t>
                </a:r>
                <a:r>
                  <a:rPr lang="en-US" b="1" dirty="0">
                    <a:solidFill>
                      <a:srgbClr val="FFC000"/>
                    </a:solidFill>
                  </a:rPr>
                  <a:t>(analog)</a:t>
                </a:r>
                <a:r>
                  <a:rPr lang="en-US" b="1" dirty="0"/>
                  <a:t>?</a:t>
                </a:r>
              </a:p>
              <a:p>
                <a:pPr marL="285750" indent="-285750">
                  <a:buFont typeface="Arial" panose="020B0604020202020204" pitchFamily="34" charset="0"/>
                  <a:buChar char="•"/>
                </a:pPr>
                <a:r>
                  <a:rPr lang="en-US" b="1" dirty="0">
                    <a:solidFill>
                      <a:schemeClr val="bg1">
                        <a:lumMod val="65000"/>
                      </a:schemeClr>
                    </a:solidFill>
                  </a:rPr>
                  <a:t>Analogy how to tell whether if you pour a drum of honey (cont.) vs sand (quantum)?</a:t>
                </a:r>
              </a:p>
              <a:p>
                <a:pPr marL="285750" indent="-285750">
                  <a:buFont typeface="Arial" panose="020B0604020202020204" pitchFamily="34" charset="0"/>
                  <a:buChar char="•"/>
                </a:pPr>
                <a:r>
                  <a:rPr lang="en-US" b="1" dirty="0"/>
                  <a:t>Reduce the flow to resolve smallest quanta (if possible)</a:t>
                </a:r>
              </a:p>
              <a:p>
                <a:pPr marL="285750" indent="-285750">
                  <a:buFont typeface="Arial" panose="020B0604020202020204" pitchFamily="34" charset="0"/>
                  <a:buChar char="•"/>
                </a:pPr>
                <a:r>
                  <a:rPr lang="en-US" b="1" dirty="0">
                    <a:solidFill>
                      <a:srgbClr val="00B0F0"/>
                    </a:solidFill>
                    <a:sym typeface="Wingdings" panose="05000000000000000000" pitchFamily="2" charset="2"/>
                  </a:rPr>
                  <a:t>Reduce spiking  low </a:t>
                </a:r>
                <a14:m>
                  <m:oMath xmlns:m="http://schemas.openxmlformats.org/officeDocument/2006/math">
                    <m:r>
                      <a:rPr lang="en-US" b="1" i="0" dirty="0" smtClean="0">
                        <a:solidFill>
                          <a:srgbClr val="00B0F0"/>
                        </a:solidFill>
                        <a:latin typeface="Cambria Math" panose="02040503050406030204" pitchFamily="18" charset="0"/>
                        <a:sym typeface="Wingdings" panose="05000000000000000000" pitchFamily="2" charset="2"/>
                      </a:rPr>
                      <m:t>[</m:t>
                    </m:r>
                    <m:r>
                      <a:rPr lang="en-US" b="1" i="1" dirty="0" smtClean="0">
                        <a:solidFill>
                          <a:srgbClr val="00B0F0"/>
                        </a:solidFill>
                        <a:latin typeface="Cambria Math" panose="02040503050406030204" pitchFamily="18" charset="0"/>
                        <a:sym typeface="Wingdings" panose="05000000000000000000" pitchFamily="2" charset="2"/>
                      </a:rPr>
                      <m:t>𝑪</m:t>
                    </m:r>
                    <m:sSup>
                      <m:sSupPr>
                        <m:ctrlPr>
                          <a:rPr lang="en-US" b="1" i="1" dirty="0" smtClean="0">
                            <a:solidFill>
                              <a:srgbClr val="00B0F0"/>
                            </a:solidFill>
                            <a:latin typeface="Cambria Math" panose="02040503050406030204" pitchFamily="18" charset="0"/>
                            <a:sym typeface="Wingdings" panose="05000000000000000000" pitchFamily="2" charset="2"/>
                          </a:rPr>
                        </m:ctrlPr>
                      </m:sSupPr>
                      <m:e>
                        <m:r>
                          <a:rPr lang="en-US" b="1" i="1" dirty="0" smtClean="0">
                            <a:solidFill>
                              <a:srgbClr val="00B0F0"/>
                            </a:solidFill>
                            <a:latin typeface="Cambria Math" panose="02040503050406030204" pitchFamily="18" charset="0"/>
                            <a:sym typeface="Wingdings" panose="05000000000000000000" pitchFamily="2" charset="2"/>
                          </a:rPr>
                          <m:t>𝒂</m:t>
                        </m:r>
                      </m:e>
                      <m:sup>
                        <m:r>
                          <a:rPr lang="en-US" b="1" i="1" dirty="0" smtClean="0">
                            <a:solidFill>
                              <a:srgbClr val="00B0F0"/>
                            </a:solidFill>
                            <a:latin typeface="Cambria Math" panose="02040503050406030204" pitchFamily="18" charset="0"/>
                            <a:sym typeface="Wingdings" panose="05000000000000000000" pitchFamily="2" charset="2"/>
                          </a:rPr>
                          <m:t>+</m:t>
                        </m:r>
                        <m:r>
                          <a:rPr lang="en-US" b="1" i="1" dirty="0" smtClean="0">
                            <a:solidFill>
                              <a:srgbClr val="00B0F0"/>
                            </a:solidFill>
                            <a:latin typeface="Cambria Math" panose="02040503050406030204" pitchFamily="18" charset="0"/>
                            <a:sym typeface="Wingdings" panose="05000000000000000000" pitchFamily="2" charset="2"/>
                          </a:rPr>
                          <m:t>𝟐</m:t>
                        </m:r>
                      </m:sup>
                    </m:sSup>
                    <m:r>
                      <a:rPr lang="en-US" b="1" i="1" dirty="0" smtClean="0">
                        <a:solidFill>
                          <a:srgbClr val="00B0F0"/>
                        </a:solidFill>
                        <a:latin typeface="Cambria Math" panose="02040503050406030204" pitchFamily="18" charset="0"/>
                        <a:sym typeface="Wingdings" panose="05000000000000000000" pitchFamily="2" charset="2"/>
                      </a:rPr>
                      <m:t>] </m:t>
                    </m:r>
                  </m:oMath>
                </a14:m>
                <a:r>
                  <a:rPr lang="en-US" dirty="0">
                    <a:solidFill>
                      <a:srgbClr val="FF0000"/>
                    </a:solidFill>
                    <a:sym typeface="Wingdings" panose="05000000000000000000" pitchFamily="2" charset="2"/>
                  </a:rPr>
                  <a:t> why does this help?</a:t>
                </a:r>
              </a:p>
              <a:p>
                <a:pPr marL="285750" indent="-285750">
                  <a:buFont typeface="Arial" panose="020B0604020202020204" pitchFamily="34" charset="0"/>
                  <a:buChar char="•"/>
                </a:pPr>
                <a:r>
                  <a:rPr lang="en-US" dirty="0">
                    <a:solidFill>
                      <a:srgbClr val="00B0F0"/>
                    </a:solidFill>
                    <a:sym typeface="Wingdings" panose="05000000000000000000" pitchFamily="2" charset="2"/>
                  </a:rPr>
                  <a:t>Reduces NT exocytosis</a:t>
                </a:r>
              </a:p>
              <a:p>
                <a:pPr marL="285750" indent="-285750">
                  <a:buFont typeface="Arial" panose="020B0604020202020204" pitchFamily="34" charset="0"/>
                  <a:buChar char="•"/>
                </a:pPr>
                <a:r>
                  <a:rPr lang="en-US" b="1" dirty="0">
                    <a:sym typeface="Wingdings" panose="05000000000000000000" pitchFamily="2" charset="2"/>
                  </a:rPr>
                  <a:t>Prove independence i.e. each quanta occurs from independent ion channel activation  </a:t>
                </a:r>
              </a:p>
              <a:p>
                <a:pPr marL="285750" indent="-285750">
                  <a:buFont typeface="Arial" panose="020B0604020202020204" pitchFamily="34" charset="0"/>
                  <a:buChar char="•"/>
                </a:pPr>
                <a:r>
                  <a:rPr lang="en-US" b="1" dirty="0">
                    <a:solidFill>
                      <a:srgbClr val="00B0F0"/>
                    </a:solidFill>
                    <a:sym typeface="Wingdings" panose="05000000000000000000" pitchFamily="2" charset="2"/>
                  </a:rPr>
                  <a:t>Use statistical behavior </a:t>
                </a:r>
                <a:r>
                  <a:rPr lang="en-US" b="1" dirty="0">
                    <a:solidFill>
                      <a:srgbClr val="00B0F0"/>
                    </a:solidFill>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1" y="758084"/>
                <a:ext cx="6210274" cy="2868862"/>
              </a:xfrm>
              <a:prstGeom prst="rect">
                <a:avLst/>
              </a:prstGeom>
              <a:blipFill>
                <a:blip r:embed="rId7"/>
                <a:stretch>
                  <a:fillRect l="-785" t="-1062" r="-196" b="-2335"/>
                </a:stretch>
              </a:blipFill>
            </p:spPr>
            <p:txBody>
              <a:bodyPr/>
              <a:lstStyle/>
              <a:p>
                <a:r>
                  <a:rPr lang="en-US">
                    <a:noFill/>
                  </a:rPr>
                  <a:t> </a:t>
                </a:r>
              </a:p>
            </p:txBody>
          </p:sp>
        </mc:Fallback>
      </mc:AlternateContent>
    </p:spTree>
    <p:extLst>
      <p:ext uri="{BB962C8B-B14F-4D97-AF65-F5344CB8AC3E}">
        <p14:creationId xmlns:p14="http://schemas.microsoft.com/office/powerpoint/2010/main" val="52059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Statistical Synapse Model</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316890" y="758084"/>
                <a:ext cx="5680710" cy="5418879"/>
              </a:xfrm>
            </p:spPr>
            <p:txBody>
              <a:bodyPr>
                <a:noAutofit/>
              </a:bodyPr>
              <a:lstStyle/>
              <a:p>
                <a:pPr marL="0" indent="0">
                  <a:buNone/>
                </a:pPr>
                <a:r>
                  <a:rPr lang="en-US" sz="1600" b="1" dirty="0"/>
                  <a:t>Question: Does an EPP consist of many MEPPs </a:t>
                </a:r>
                <a:r>
                  <a:rPr lang="en-US" sz="1600" b="1" dirty="0">
                    <a:solidFill>
                      <a:srgbClr val="00B0F0"/>
                    </a:solidFill>
                  </a:rPr>
                  <a:t>(quantum)</a:t>
                </a:r>
                <a:r>
                  <a:rPr lang="en-US" sz="1600" b="1" dirty="0"/>
                  <a:t>? Or it is just amplitude scaling </a:t>
                </a:r>
                <a:r>
                  <a:rPr lang="en-US" sz="1600" b="1" dirty="0">
                    <a:solidFill>
                      <a:srgbClr val="FFC000"/>
                    </a:solidFill>
                  </a:rPr>
                  <a:t>(analog)</a:t>
                </a:r>
                <a:r>
                  <a:rPr lang="en-US" sz="1600" b="1" dirty="0"/>
                  <a:t>?</a:t>
                </a:r>
              </a:p>
              <a:p>
                <a:r>
                  <a:rPr lang="en-US" sz="1600" dirty="0"/>
                  <a:t>Each synapse produces MEPP spontaneously i.e. </a:t>
                </a:r>
                <a14:m>
                  <m:oMath xmlns:m="http://schemas.openxmlformats.org/officeDocument/2006/math">
                    <m:r>
                      <a:rPr lang="en-US" sz="1600" b="0" i="1" dirty="0" smtClean="0">
                        <a:latin typeface="Cambria Math" panose="02040503050406030204" pitchFamily="18" charset="0"/>
                      </a:rPr>
                      <m:t>𝑣</m:t>
                    </m:r>
                  </m:oMath>
                </a14:m>
                <a:r>
                  <a:rPr lang="en-US" sz="1600" dirty="0"/>
                  <a:t> of potential; since firing rate is low; MEPP is one post-synaptic ion channel opening to create a quanta of potential</a:t>
                </a:r>
              </a:p>
              <a:p>
                <a:r>
                  <a:rPr lang="en-US" sz="1600" dirty="0"/>
                  <a:t>They also produce EPP (consisting of a sum of MEPP i.e. many post-synaptic ion channels opening) under stimulation to produce a total voltage </a:t>
                </a:r>
                <a14:m>
                  <m:oMath xmlns:m="http://schemas.openxmlformats.org/officeDocument/2006/math">
                    <m:r>
                      <a:rPr lang="en-US" sz="1600" b="0" i="1" smtClean="0">
                        <a:latin typeface="Cambria Math" panose="02040503050406030204" pitchFamily="18" charset="0"/>
                      </a:rPr>
                      <m:t>𝑉</m:t>
                    </m:r>
                  </m:oMath>
                </a14:m>
                <a:endParaRPr lang="en-US" sz="1600" dirty="0"/>
              </a:p>
              <a:p>
                <a:r>
                  <a:rPr lang="en-US" sz="1600" dirty="0"/>
                  <a:t>Can we tell the average number </a:t>
                </a:r>
                <a14:m>
                  <m:oMath xmlns:m="http://schemas.openxmlformats.org/officeDocument/2006/math">
                    <m:r>
                      <a:rPr lang="en-US" sz="1600" b="0" i="1" smtClean="0">
                        <a:latin typeface="Cambria Math" panose="02040503050406030204" pitchFamily="18" charset="0"/>
                      </a:rPr>
                      <m:t>𝑚</m:t>
                    </m:r>
                  </m:oMath>
                </a14:m>
                <a:r>
                  <a:rPr lang="en-US" sz="1600" dirty="0"/>
                  <a:t> of synapses firing during stimulation? </a:t>
                </a:r>
              </a:p>
              <a:p>
                <a:pPr lvl="1"/>
                <a14:m>
                  <m:oMath xmlns:m="http://schemas.openxmlformats.org/officeDocument/2006/math">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𝑉</m:t>
                    </m:r>
                    <m:r>
                      <a:rPr lang="en-US" sz="1400" b="0" i="1" smtClean="0">
                        <a:latin typeface="Cambria Math" panose="02040503050406030204" pitchFamily="18" charset="0"/>
                      </a:rPr>
                      <m:t>/</m:t>
                    </m:r>
                    <m:r>
                      <a:rPr lang="en-US" sz="1400" b="0" i="1" smtClean="0">
                        <a:latin typeface="Cambria Math" panose="02040503050406030204" pitchFamily="18" charset="0"/>
                      </a:rPr>
                      <m:t>𝑣</m:t>
                    </m:r>
                  </m:oMath>
                </a14:m>
                <a:endParaRPr lang="en-US" sz="1400" dirty="0"/>
              </a:p>
              <a:p>
                <a:r>
                  <a:rPr lang="en-US" sz="1600" dirty="0"/>
                  <a:t>Poisson statistics is given by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𝑚</m:t>
                            </m:r>
                          </m:e>
                          <m:sup>
                            <m:r>
                              <a:rPr lang="en-US" sz="1600" b="0" i="1" smtClean="0">
                                <a:latin typeface="Cambria Math" panose="02040503050406030204" pitchFamily="18" charset="0"/>
                              </a:rPr>
                              <m:t>𝑘</m:t>
                            </m:r>
                          </m:sup>
                        </m:sSup>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m:t>
                            </m:r>
                            <m:r>
                              <a:rPr lang="en-US" sz="1600" b="0" i="1" smtClean="0">
                                <a:latin typeface="Cambria Math" panose="02040503050406030204" pitchFamily="18" charset="0"/>
                              </a:rPr>
                              <m:t>𝑚</m:t>
                            </m:r>
                          </m:sup>
                        </m:sSup>
                      </m:num>
                      <m:den>
                        <m:r>
                          <a:rPr lang="en-US" sz="1600" b="0" i="1" smtClean="0">
                            <a:latin typeface="Cambria Math" panose="02040503050406030204" pitchFamily="18" charset="0"/>
                          </a:rPr>
                          <m:t>𝑘</m:t>
                        </m:r>
                        <m:r>
                          <a:rPr lang="en-US" sz="1600" b="0" i="1" smtClean="0">
                            <a:latin typeface="Cambria Math" panose="02040503050406030204" pitchFamily="18" charset="0"/>
                          </a:rPr>
                          <m:t>!</m:t>
                        </m:r>
                      </m:den>
                    </m:f>
                  </m:oMath>
                </a14:m>
                <a:endParaRPr lang="en-US" sz="1600" dirty="0"/>
              </a:p>
              <a:p>
                <a:pPr lvl="1"/>
                <a:r>
                  <a:rPr lang="en-US" sz="1400" dirty="0"/>
                  <a:t>Essentially if average MEPP is </a:t>
                </a:r>
                <a14:m>
                  <m:oMath xmlns:m="http://schemas.openxmlformats.org/officeDocument/2006/math">
                    <m:r>
                      <a:rPr lang="en-US" sz="1400" b="0" i="1" smtClean="0">
                        <a:latin typeface="Cambria Math" panose="02040503050406030204" pitchFamily="18" charset="0"/>
                      </a:rPr>
                      <m:t>𝑚</m:t>
                    </m:r>
                  </m:oMath>
                </a14:m>
                <a:r>
                  <a:rPr lang="en-US" sz="1400" dirty="0"/>
                  <a:t> then probability of </a:t>
                </a:r>
                <a14:m>
                  <m:oMath xmlns:m="http://schemas.openxmlformats.org/officeDocument/2006/math">
                    <m:r>
                      <a:rPr lang="en-US" sz="1400" b="0" i="1" smtClean="0">
                        <a:latin typeface="Cambria Math" panose="02040503050406030204" pitchFamily="18" charset="0"/>
                      </a:rPr>
                      <m:t>𝑘</m:t>
                    </m:r>
                  </m:oMath>
                </a14:m>
                <a:r>
                  <a:rPr lang="en-US" sz="1400" dirty="0"/>
                  <a:t> MEPP is given above assuming each MEPP is </a:t>
                </a:r>
                <a:r>
                  <a:rPr lang="en-US" sz="1400" b="1" u="sng" dirty="0">
                    <a:solidFill>
                      <a:srgbClr val="00B0F0"/>
                    </a:solidFill>
                  </a:rPr>
                  <a:t>independent </a:t>
                </a:r>
                <a:r>
                  <a:rPr lang="en-US" sz="1400" dirty="0"/>
                  <a:t>i.e.  From different ion channels</a:t>
                </a:r>
                <a:endParaRPr lang="en-US" sz="1400" b="1" u="sng" dirty="0">
                  <a:solidFill>
                    <a:srgbClr val="00B0F0"/>
                  </a:solidFill>
                </a:endParaRPr>
              </a:p>
              <a:p>
                <a:r>
                  <a:rPr lang="en-US" sz="1800" dirty="0"/>
                  <a:t>How to estimate validity of pdf from experiment? </a:t>
                </a:r>
              </a:p>
              <a:p>
                <a:pPr lvl="1"/>
                <a:r>
                  <a:rPr lang="en-US" sz="1400" dirty="0"/>
                  <a:t>We can measure failures (zero EPP bias) as well as all EPP (finite EPP bias)</a:t>
                </a:r>
              </a:p>
              <a:p>
                <a:pPr lvl="1"/>
                <a:r>
                  <a:rPr lang="en-US" sz="1400" dirty="0"/>
                  <a:t>We can estimate</a:t>
                </a:r>
                <a14:m>
                  <m:oMath xmlns:m="http://schemas.openxmlformats.org/officeDocument/2006/math">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𝑘</m:t>
                        </m:r>
                      </m:sub>
                    </m:sSub>
                  </m:oMath>
                </a14:m>
                <a:r>
                  <a:rPr lang="en-US" sz="1400" dirty="0"/>
                  <a:t> at </a:t>
                </a:r>
                <a14:m>
                  <m:oMath xmlns:m="http://schemas.openxmlformats.org/officeDocument/2006/math">
                    <m:r>
                      <a:rPr lang="en-US" sz="1400" b="0" i="1" smtClean="0">
                        <a:latin typeface="Cambria Math" panose="02040503050406030204" pitchFamily="18" charset="0"/>
                      </a:rPr>
                      <m:t>𝑘</m:t>
                    </m:r>
                    <m:r>
                      <a:rPr lang="en-US" sz="1400" b="0" i="1" smtClean="0">
                        <a:latin typeface="Cambria Math" panose="02040503050406030204" pitchFamily="18" charset="0"/>
                      </a:rPr>
                      <m:t>=0</m:t>
                    </m:r>
                  </m:oMath>
                </a14:m>
                <a:r>
                  <a:rPr lang="en-US" sz="1400" dirty="0"/>
                  <a:t> (no MEPP) experimentally</a:t>
                </a:r>
              </a:p>
              <a:p>
                <a:r>
                  <a:rPr lang="en-US" sz="1800" dirty="0"/>
                  <a:t>If Poisson hypothesis is correct, then </a:t>
                </a:r>
                <a14:m>
                  <m:oMath xmlns:m="http://schemas.openxmlformats.org/officeDocument/2006/math">
                    <m:r>
                      <m:rPr>
                        <m:sty m:val="p"/>
                      </m:rPr>
                      <a:rPr lang="en-US" sz="1800" b="0" i="0" smtClean="0">
                        <a:latin typeface="Cambria Math" panose="02040503050406030204" pitchFamily="18" charset="0"/>
                      </a:rPr>
                      <m:t>log</m:t>
                    </m:r>
                    <m:d>
                      <m:dPr>
                        <m:ctrlPr>
                          <a:rPr lang="en-US" sz="1800" b="0" i="1" smtClean="0">
                            <a:latin typeface="Cambria Math" panose="02040503050406030204" pitchFamily="18" charset="0"/>
                          </a:rPr>
                        </m:ctrlPr>
                      </m:dPr>
                      <m:e>
                        <m:r>
                          <a:rPr lang="en-US" sz="1800" b="0" i="0" smtClean="0">
                            <a:latin typeface="Cambria Math" panose="02040503050406030204" pitchFamily="18" charset="0"/>
                          </a:rPr>
                          <m:t>1/</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𝑃</m:t>
                            </m:r>
                          </m:e>
                          <m:sub>
                            <m:r>
                              <a:rPr lang="en-US" sz="1800" b="0" i="1" smtClean="0">
                                <a:latin typeface="Cambria Math" panose="02040503050406030204" pitchFamily="18" charset="0"/>
                              </a:rPr>
                              <m:t>𝑜</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𝑚</m:t>
                    </m:r>
                  </m:oMath>
                </a14:m>
                <a:r>
                  <a:rPr lang="en-US" sz="1800" dirty="0"/>
                  <a:t> Modulate </a:t>
                </a:r>
                <a14:m>
                  <m:oMath xmlns:m="http://schemas.openxmlformats.org/officeDocument/2006/math">
                    <m:r>
                      <a:rPr lang="en-US" sz="1800" b="0" i="1" smtClean="0">
                        <a:latin typeface="Cambria Math" panose="02040503050406030204" pitchFamily="18" charset="0"/>
                      </a:rPr>
                      <m:t>𝑚</m:t>
                    </m:r>
                    <m:r>
                      <a:rPr lang="en-US" sz="1800" b="0" i="1" smtClean="0">
                        <a:latin typeface="Cambria Math" panose="02040503050406030204" pitchFamily="18" charset="0"/>
                      </a:rPr>
                      <m:t> </m:t>
                    </m:r>
                  </m:oMath>
                </a14:m>
                <a:r>
                  <a:rPr lang="en-US" sz="1800" dirty="0"/>
                  <a:t>with [Ca] concentration  </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316890" y="758084"/>
                <a:ext cx="5680710" cy="5418879"/>
              </a:xfrm>
              <a:blipFill>
                <a:blip r:embed="rId3"/>
                <a:stretch>
                  <a:fillRect l="-446" t="-939" b="-774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dirty="0"/>
              <a:t>7/17/2017</a:t>
            </a:r>
          </a:p>
        </p:txBody>
      </p:sp>
      <p:sp>
        <p:nvSpPr>
          <p:cNvPr id="4" name="Footer Placeholder 3"/>
          <p:cNvSpPr>
            <a:spLocks noGrp="1"/>
          </p:cNvSpPr>
          <p:nvPr>
            <p:ph type="ftr" sz="quarter" idx="11"/>
          </p:nvPr>
        </p:nvSpPr>
        <p:spPr>
          <a:xfrm>
            <a:off x="2970641" y="6487063"/>
            <a:ext cx="3086100" cy="365125"/>
          </a:xfrm>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15</a:t>
            </a:fld>
            <a:endParaRPr lang="en-US"/>
          </a:p>
        </p:txBody>
      </p:sp>
      <p:pic>
        <p:nvPicPr>
          <p:cNvPr id="8" name="Picture 7"/>
          <p:cNvPicPr>
            <a:picLocks noChangeAspect="1"/>
          </p:cNvPicPr>
          <p:nvPr/>
        </p:nvPicPr>
        <p:blipFill>
          <a:blip r:embed="rId4"/>
          <a:stretch>
            <a:fillRect/>
          </a:stretch>
        </p:blipFill>
        <p:spPr>
          <a:xfrm>
            <a:off x="6115050" y="758084"/>
            <a:ext cx="2933700" cy="1114425"/>
          </a:xfrm>
          <a:prstGeom prst="rect">
            <a:avLst/>
          </a:prstGeom>
        </p:spPr>
      </p:pic>
      <p:sp>
        <p:nvSpPr>
          <p:cNvPr id="9" name="TextBox 8"/>
          <p:cNvSpPr txBox="1"/>
          <p:nvPr/>
        </p:nvSpPr>
        <p:spPr>
          <a:xfrm>
            <a:off x="7086600" y="758084"/>
            <a:ext cx="2370909" cy="369332"/>
          </a:xfrm>
          <a:prstGeom prst="rect">
            <a:avLst/>
          </a:prstGeom>
          <a:noFill/>
        </p:spPr>
        <p:txBody>
          <a:bodyPr wrap="square" rtlCol="0">
            <a:spAutoFit/>
          </a:bodyPr>
          <a:lstStyle/>
          <a:p>
            <a:r>
              <a:rPr lang="en-US" dirty="0">
                <a:solidFill>
                  <a:schemeClr val="bg1"/>
                </a:solidFill>
              </a:rPr>
              <a:t>MEPP?</a:t>
            </a:r>
          </a:p>
        </p:txBody>
      </p:sp>
      <p:cxnSp>
        <p:nvCxnSpPr>
          <p:cNvPr id="11" name="Straight Arrow Connector 10"/>
          <p:cNvCxnSpPr/>
          <p:nvPr/>
        </p:nvCxnSpPr>
        <p:spPr>
          <a:xfrm>
            <a:off x="7680960" y="1127416"/>
            <a:ext cx="591094" cy="296435"/>
          </a:xfrm>
          <a:prstGeom prst="straightConnector1">
            <a:avLst/>
          </a:prstGeom>
          <a:ln>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6459583" y="758084"/>
            <a:ext cx="1" cy="6657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5974621" y="969709"/>
            <a:ext cx="759823" cy="369332"/>
          </a:xfrm>
          <a:prstGeom prst="rect">
            <a:avLst/>
          </a:prstGeom>
          <a:noFill/>
        </p:spPr>
        <p:txBody>
          <a:bodyPr wrap="square" rtlCol="0">
            <a:spAutoFit/>
          </a:bodyPr>
          <a:lstStyle/>
          <a:p>
            <a:r>
              <a:rPr lang="en-US" dirty="0">
                <a:solidFill>
                  <a:schemeClr val="bg1"/>
                </a:solidFill>
              </a:rPr>
              <a:t>10mV</a:t>
            </a:r>
          </a:p>
        </p:txBody>
      </p:sp>
      <p:grpSp>
        <p:nvGrpSpPr>
          <p:cNvPr id="29" name="Group 28"/>
          <p:cNvGrpSpPr/>
          <p:nvPr/>
        </p:nvGrpSpPr>
        <p:grpSpPr>
          <a:xfrm>
            <a:off x="5290457" y="1695102"/>
            <a:ext cx="3503887" cy="4061075"/>
            <a:chOff x="5290457" y="1695102"/>
            <a:chExt cx="3503887" cy="4061075"/>
          </a:xfrm>
        </p:grpSpPr>
        <p:pic>
          <p:nvPicPr>
            <p:cNvPr id="12" name="Picture 11"/>
            <p:cNvPicPr>
              <a:picLocks noChangeAspect="1"/>
            </p:cNvPicPr>
            <p:nvPr/>
          </p:nvPicPr>
          <p:blipFill>
            <a:blip r:embed="rId5"/>
            <a:stretch>
              <a:fillRect/>
            </a:stretch>
          </p:blipFill>
          <p:spPr>
            <a:xfrm>
              <a:off x="6242634" y="2109702"/>
              <a:ext cx="2551710" cy="3646475"/>
            </a:xfrm>
            <a:prstGeom prst="rect">
              <a:avLst/>
            </a:prstGeom>
          </p:spPr>
        </p:pic>
        <p:sp>
          <p:nvSpPr>
            <p:cNvPr id="18" name="TextBox 17"/>
            <p:cNvSpPr txBox="1"/>
            <p:nvPr/>
          </p:nvSpPr>
          <p:spPr>
            <a:xfrm rot="16200000">
              <a:off x="5448269" y="2161242"/>
              <a:ext cx="1186641" cy="254361"/>
            </a:xfrm>
            <a:prstGeom prst="rect">
              <a:avLst/>
            </a:prstGeom>
            <a:noFill/>
          </p:spPr>
          <p:txBody>
            <a:bodyPr wrap="square" rtlCol="0">
              <a:spAutoFit/>
            </a:bodyPr>
            <a:lstStyle/>
            <a:p>
              <a:r>
                <a:rPr lang="en-US" sz="1400" b="1" dirty="0"/>
                <a:t>spontaneous</a:t>
              </a:r>
            </a:p>
          </p:txBody>
        </p:sp>
        <p:sp>
          <p:nvSpPr>
            <p:cNvPr id="19" name="TextBox 18"/>
            <p:cNvSpPr txBox="1"/>
            <p:nvPr/>
          </p:nvSpPr>
          <p:spPr>
            <a:xfrm rot="16200000">
              <a:off x="5594476" y="3466705"/>
              <a:ext cx="997000" cy="307777"/>
            </a:xfrm>
            <a:prstGeom prst="rect">
              <a:avLst/>
            </a:prstGeom>
            <a:noFill/>
          </p:spPr>
          <p:txBody>
            <a:bodyPr wrap="square" rtlCol="0">
              <a:spAutoFit/>
            </a:bodyPr>
            <a:lstStyle/>
            <a:p>
              <a:r>
                <a:rPr lang="en-US" sz="1400" b="1" dirty="0"/>
                <a:t>stimulated</a:t>
              </a:r>
            </a:p>
          </p:txBody>
        </p:sp>
        <p:sp>
          <p:nvSpPr>
            <p:cNvPr id="20" name="TextBox 19"/>
            <p:cNvSpPr txBox="1"/>
            <p:nvPr/>
          </p:nvSpPr>
          <p:spPr>
            <a:xfrm>
              <a:off x="5290457" y="2753464"/>
              <a:ext cx="1149532" cy="369332"/>
            </a:xfrm>
            <a:prstGeom prst="rect">
              <a:avLst/>
            </a:prstGeom>
            <a:noFill/>
          </p:spPr>
          <p:txBody>
            <a:bodyPr wrap="square" rtlCol="0">
              <a:spAutoFit/>
            </a:bodyPr>
            <a:lstStyle/>
            <a:p>
              <a:r>
                <a:rPr lang="en-US" b="1" i="1" dirty="0"/>
                <a:t>stimulus</a:t>
              </a:r>
            </a:p>
          </p:txBody>
        </p:sp>
        <p:cxnSp>
          <p:nvCxnSpPr>
            <p:cNvPr id="22" name="Straight Connector 21"/>
            <p:cNvCxnSpPr/>
            <p:nvPr/>
          </p:nvCxnSpPr>
          <p:spPr>
            <a:xfrm>
              <a:off x="6056741" y="2805768"/>
              <a:ext cx="2737603" cy="38923"/>
            </a:xfrm>
            <a:prstGeom prst="line">
              <a:avLst/>
            </a:prstGeom>
            <a:ln w="38100">
              <a:solidFill>
                <a:srgbClr val="92D050"/>
              </a:solidFill>
              <a:prstDash val="sysDot"/>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7168716" y="-63421"/>
            <a:ext cx="1975284" cy="369332"/>
          </a:xfrm>
          <a:prstGeom prst="rect">
            <a:avLst/>
          </a:prstGeom>
        </p:spPr>
        <p:txBody>
          <a:bodyPr wrap="none">
            <a:spAutoFit/>
          </a:bodyPr>
          <a:lstStyle/>
          <a:p>
            <a:r>
              <a:rPr lang="en-US" dirty="0" err="1">
                <a:solidFill>
                  <a:schemeClr val="bg1">
                    <a:lumMod val="75000"/>
                  </a:schemeClr>
                </a:solidFill>
              </a:rPr>
              <a:t>Fatt</a:t>
            </a:r>
            <a:r>
              <a:rPr lang="en-US" dirty="0">
                <a:solidFill>
                  <a:schemeClr val="bg1">
                    <a:lumMod val="75000"/>
                  </a:schemeClr>
                </a:solidFill>
              </a:rPr>
              <a:t> and Katz, 1952</a:t>
            </a:r>
          </a:p>
        </p:txBody>
      </p:sp>
      <p:pic>
        <p:nvPicPr>
          <p:cNvPr id="31" name="Picture 30"/>
          <p:cNvPicPr>
            <a:picLocks noChangeAspect="1"/>
          </p:cNvPicPr>
          <p:nvPr/>
        </p:nvPicPr>
        <p:blipFill>
          <a:blip r:embed="rId6"/>
          <a:stretch>
            <a:fillRect/>
          </a:stretch>
        </p:blipFill>
        <p:spPr>
          <a:xfrm>
            <a:off x="5841594" y="4261493"/>
            <a:ext cx="2952750" cy="2190750"/>
          </a:xfrm>
          <a:prstGeom prst="rect">
            <a:avLst/>
          </a:prstGeom>
        </p:spPr>
      </p:pic>
    </p:spTree>
    <p:extLst>
      <p:ext uri="{BB962C8B-B14F-4D97-AF65-F5344CB8AC3E}">
        <p14:creationId xmlns:p14="http://schemas.microsoft.com/office/powerpoint/2010/main" val="202427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Proving statistical model by estimating m</a:t>
            </a:r>
          </a:p>
        </p:txBody>
      </p:sp>
      <p:sp>
        <p:nvSpPr>
          <p:cNvPr id="3" name="Content Placeholder 2"/>
          <p:cNvSpPr>
            <a:spLocks noGrp="1"/>
          </p:cNvSpPr>
          <p:nvPr>
            <p:ph idx="1"/>
          </p:nvPr>
        </p:nvSpPr>
        <p:spPr>
          <a:xfrm>
            <a:off x="130629" y="1004907"/>
            <a:ext cx="3696457" cy="5172056"/>
          </a:xfrm>
        </p:spPr>
        <p:txBody>
          <a:bodyPr/>
          <a:lstStyle/>
          <a:p>
            <a:r>
              <a:rPr lang="en-US" dirty="0"/>
              <a:t>independently estimate</a:t>
            </a:r>
          </a:p>
          <a:p>
            <a:pPr lvl="1"/>
            <a:r>
              <a:rPr lang="en-US" dirty="0"/>
              <a:t>from statistics </a:t>
            </a:r>
          </a:p>
          <a:p>
            <a:pPr lvl="1"/>
            <a:r>
              <a:rPr lang="en-US" dirty="0"/>
              <a:t>vs. </a:t>
            </a:r>
          </a:p>
          <a:p>
            <a:pPr lvl="1"/>
            <a:r>
              <a:rPr lang="en-US" dirty="0"/>
              <a:t>From potential</a:t>
            </a:r>
          </a:p>
          <a:p>
            <a:r>
              <a:rPr lang="en-US" dirty="0"/>
              <a:t>A match implies the statistical model is correct i.e. spikes are independent </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16</a:t>
            </a:fld>
            <a:endParaRPr lang="en-US"/>
          </a:p>
        </p:txBody>
      </p:sp>
      <p:grpSp>
        <p:nvGrpSpPr>
          <p:cNvPr id="7" name="Group 6"/>
          <p:cNvGrpSpPr/>
          <p:nvPr/>
        </p:nvGrpSpPr>
        <p:grpSpPr>
          <a:xfrm>
            <a:off x="4402944" y="758084"/>
            <a:ext cx="3916577" cy="3666480"/>
            <a:chOff x="6276694" y="4602096"/>
            <a:chExt cx="2431886" cy="2069632"/>
          </a:xfrm>
        </p:grpSpPr>
        <p:pic>
          <p:nvPicPr>
            <p:cNvPr id="8" name="Picture 7"/>
            <p:cNvPicPr>
              <a:picLocks noChangeAspect="1"/>
            </p:cNvPicPr>
            <p:nvPr/>
          </p:nvPicPr>
          <p:blipFill>
            <a:blip r:embed="rId2"/>
            <a:stretch>
              <a:fillRect/>
            </a:stretch>
          </p:blipFill>
          <p:spPr>
            <a:xfrm>
              <a:off x="6412066" y="4602096"/>
              <a:ext cx="2296514" cy="1977734"/>
            </a:xfrm>
            <a:prstGeom prst="rect">
              <a:avLst/>
            </a:prstGeom>
          </p:spPr>
        </p:pic>
        <p:sp>
          <p:nvSpPr>
            <p:cNvPr id="9" name="TextBox 8"/>
            <p:cNvSpPr txBox="1"/>
            <p:nvPr/>
          </p:nvSpPr>
          <p:spPr>
            <a:xfrm>
              <a:off x="7193826" y="6302396"/>
              <a:ext cx="630826" cy="369332"/>
            </a:xfrm>
            <a:prstGeom prst="rect">
              <a:avLst/>
            </a:prstGeom>
            <a:noFill/>
          </p:spPr>
          <p:txBody>
            <a:bodyPr wrap="square" rtlCol="0">
              <a:spAutoFit/>
            </a:bodyPr>
            <a:lstStyle/>
            <a:p>
              <a:r>
                <a:rPr lang="en-US" dirty="0"/>
                <a:t>-m</a:t>
              </a:r>
            </a:p>
          </p:txBody>
        </p:sp>
        <mc:AlternateContent xmlns:mc="http://schemas.openxmlformats.org/markup-compatibility/2006" xmlns:a14="http://schemas.microsoft.com/office/drawing/2010/main">
          <mc:Choice Requires="a14">
            <p:sp>
              <p:nvSpPr>
                <p:cNvPr id="10" name="TextBox 9"/>
                <p:cNvSpPr txBox="1"/>
                <p:nvPr/>
              </p:nvSpPr>
              <p:spPr>
                <a:xfrm rot="16200000">
                  <a:off x="5823667" y="5658196"/>
                  <a:ext cx="1114532" cy="2084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dirty="0" smtClean="0">
                            <a:latin typeface="Cambria Math" panose="02040503050406030204" pitchFamily="18" charset="0"/>
                          </a:rPr>
                          <m:t>log</m:t>
                        </m:r>
                        <m:r>
                          <a:rPr lang="en-US" b="0" i="1" dirty="0" smtClean="0">
                            <a:latin typeface="Cambria Math" panose="02040503050406030204" pitchFamily="18" charset="0"/>
                          </a:rPr>
                          <m:t>⁡(1/</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𝑃</m:t>
                            </m:r>
                          </m:e>
                          <m:sub>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i="1" dirty="0" smtClean="0">
                                <a:latin typeface="Cambria Math" panose="02040503050406030204" pitchFamily="18" charset="0"/>
                              </a:rPr>
                              <m:t>𝑜</m:t>
                            </m:r>
                          </m:sub>
                        </m:sSub>
                        <m:r>
                          <a:rPr lang="en-US" b="0" i="1" dirty="0"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rot="16200000">
                  <a:off x="5823667" y="5658196"/>
                  <a:ext cx="1114532" cy="208478"/>
                </a:xfrm>
                <a:prstGeom prst="rect">
                  <a:avLst/>
                </a:prstGeom>
                <a:blipFill>
                  <a:blip r:embed="rId3"/>
                  <a:stretch>
                    <a:fillRect r="-25455"/>
                  </a:stretch>
                </a:blipFill>
              </p:spPr>
              <p:txBody>
                <a:bodyPr/>
                <a:lstStyle/>
                <a:p>
                  <a:r>
                    <a:rPr lang="en-US">
                      <a:noFill/>
                    </a:rPr>
                    <a:t> </a:t>
                  </a:r>
                </a:p>
              </p:txBody>
            </p:sp>
          </mc:Fallback>
        </mc:AlternateContent>
      </p:grpSp>
      <p:pic>
        <p:nvPicPr>
          <p:cNvPr id="11" name="Picture 10"/>
          <p:cNvPicPr>
            <a:picLocks noChangeAspect="1"/>
          </p:cNvPicPr>
          <p:nvPr/>
        </p:nvPicPr>
        <p:blipFill>
          <a:blip r:embed="rId4"/>
          <a:stretch>
            <a:fillRect/>
          </a:stretch>
        </p:blipFill>
        <p:spPr>
          <a:xfrm>
            <a:off x="383658" y="5416183"/>
            <a:ext cx="8202521" cy="82405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5225142" y="4434405"/>
                <a:ext cx="3918857" cy="646331"/>
              </a:xfrm>
              <a:prstGeom prst="rect">
                <a:avLst/>
              </a:prstGeom>
              <a:noFill/>
            </p:spPr>
            <p:txBody>
              <a:bodyPr wrap="square" rtlCol="0">
                <a:spAutoFit/>
              </a:bodyPr>
              <a:lstStyle/>
              <a:p>
                <a:r>
                  <a:rPr lang="en-US" dirty="0">
                    <a:solidFill>
                      <a:srgbClr val="FF0000"/>
                    </a:solidFill>
                  </a:rPr>
                  <a:t>Measure average number </a:t>
                </a:r>
                <a14:m>
                  <m:oMath xmlns:m="http://schemas.openxmlformats.org/officeDocument/2006/math">
                    <m:r>
                      <a:rPr lang="en-US" b="0" i="1" smtClean="0">
                        <a:solidFill>
                          <a:srgbClr val="FF0000"/>
                        </a:solidFill>
                        <a:latin typeface="Cambria Math" panose="02040503050406030204" pitchFamily="18" charset="0"/>
                      </a:rPr>
                      <m:t>𝑚</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𝑣</m:t>
                    </m:r>
                  </m:oMath>
                </a14:m>
                <a:r>
                  <a:rPr lang="en-US" dirty="0">
                    <a:solidFill>
                      <a:srgbClr val="FF0000"/>
                    </a:solidFill>
                  </a:rPr>
                  <a:t> per unit time </a:t>
                </a:r>
                <a:r>
                  <a:rPr lang="en-US" dirty="0">
                    <a:solidFill>
                      <a:srgbClr val="FF0000"/>
                    </a:solidFill>
                    <a:sym typeface="Wingdings" panose="05000000000000000000" pitchFamily="2" charset="2"/>
                  </a:rPr>
                  <a:t> </a:t>
                </a:r>
                <a:r>
                  <a:rPr lang="en-US" dirty="0">
                    <a:solidFill>
                      <a:srgbClr val="FF0000"/>
                    </a:solidFill>
                  </a:rPr>
                  <a:t>modify with different </a:t>
                </a:r>
                <a:r>
                  <a:rPr lang="en-US" dirty="0" err="1">
                    <a:solidFill>
                      <a:srgbClr val="FF0000"/>
                    </a:solidFill>
                  </a:rPr>
                  <a:t>ACh</a:t>
                </a:r>
                <a:r>
                  <a:rPr lang="en-US" dirty="0">
                    <a:solidFill>
                      <a:srgbClr val="FF0000"/>
                    </a:solidFill>
                  </a:rPr>
                  <a:t>)</a:t>
                </a:r>
              </a:p>
            </p:txBody>
          </p:sp>
        </mc:Choice>
        <mc:Fallback xmlns="">
          <p:sp>
            <p:nvSpPr>
              <p:cNvPr id="12" name="TextBox 11"/>
              <p:cNvSpPr txBox="1">
                <a:spLocks noRot="1" noChangeAspect="1" noMove="1" noResize="1" noEditPoints="1" noAdjustHandles="1" noChangeArrowheads="1" noChangeShapeType="1" noTextEdit="1"/>
              </p:cNvSpPr>
              <p:nvPr/>
            </p:nvSpPr>
            <p:spPr>
              <a:xfrm>
                <a:off x="5225142" y="4434405"/>
                <a:ext cx="3918857" cy="646331"/>
              </a:xfrm>
              <a:prstGeom prst="rect">
                <a:avLst/>
              </a:prstGeom>
              <a:blipFill>
                <a:blip r:embed="rId5"/>
                <a:stretch>
                  <a:fillRect l="-1244" t="-4717" r="-1711"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rot="16200000">
                <a:off x="2464774" y="2095169"/>
                <a:ext cx="3485614" cy="369332"/>
              </a:xfrm>
              <a:prstGeom prst="rect">
                <a:avLst/>
              </a:prstGeom>
              <a:noFill/>
            </p:spPr>
            <p:txBody>
              <a:bodyPr wrap="square" rtlCol="0">
                <a:spAutoFit/>
              </a:bodyPr>
              <a:lstStyle/>
              <a:p>
                <a:r>
                  <a:rPr lang="en-US" dirty="0">
                    <a:solidFill>
                      <a:srgbClr val="FF0000"/>
                    </a:solidFill>
                  </a:rPr>
                  <a:t>Statistically Measure </a:t>
                </a:r>
                <a14:m>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𝑃</m:t>
                        </m:r>
                      </m:e>
                      <m:sub>
                        <m:r>
                          <a:rPr lang="en-US" b="0" i="1" dirty="0" smtClean="0">
                            <a:solidFill>
                              <a:srgbClr val="FF0000"/>
                            </a:solidFill>
                            <a:latin typeface="Cambria Math" panose="02040503050406030204" pitchFamily="18" charset="0"/>
                          </a:rPr>
                          <m:t>𝑘</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𝑜</m:t>
                        </m:r>
                      </m:sub>
                    </m:sSub>
                    <m:r>
                      <a:rPr lang="en-US" b="0" i="1" dirty="0" smtClean="0">
                        <a:solidFill>
                          <a:srgbClr val="FF0000"/>
                        </a:solidFill>
                        <a:latin typeface="Cambria Math" panose="02040503050406030204" pitchFamily="18" charset="0"/>
                      </a:rPr>
                      <m:t>=</m:t>
                    </m:r>
                    <m:sSup>
                      <m:sSupPr>
                        <m:ctrlPr>
                          <a:rPr lang="en-US" b="0" i="1" dirty="0" smtClean="0">
                            <a:solidFill>
                              <a:srgbClr val="FF0000"/>
                            </a:solidFill>
                            <a:latin typeface="Cambria Math" panose="02040503050406030204" pitchFamily="18" charset="0"/>
                          </a:rPr>
                        </m:ctrlPr>
                      </m:sSupPr>
                      <m:e>
                        <m:r>
                          <a:rPr lang="en-US" b="0" i="1" dirty="0" smtClean="0">
                            <a:solidFill>
                              <a:srgbClr val="FF0000"/>
                            </a:solidFill>
                            <a:latin typeface="Cambria Math" panose="02040503050406030204" pitchFamily="18" charset="0"/>
                          </a:rPr>
                          <m:t>𝑒</m:t>
                        </m:r>
                      </m:e>
                      <m:sup>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𝑚</m:t>
                        </m:r>
                      </m:sup>
                    </m:sSup>
                  </m:oMath>
                </a14:m>
                <a:endParaRPr 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rot="16200000">
                <a:off x="2464774" y="2095169"/>
                <a:ext cx="3485614" cy="369332"/>
              </a:xfrm>
              <a:prstGeom prst="rect">
                <a:avLst/>
              </a:prstGeom>
              <a:blipFill>
                <a:blip r:embed="rId6"/>
                <a:stretch>
                  <a:fillRect l="-9836" r="-24590" b="-1399"/>
                </a:stretch>
              </a:blipFill>
            </p:spPr>
            <p:txBody>
              <a:bodyPr/>
              <a:lstStyle/>
              <a:p>
                <a:r>
                  <a:rPr lang="en-US">
                    <a:noFill/>
                  </a:rPr>
                  <a:t> </a:t>
                </a:r>
              </a:p>
            </p:txBody>
          </p:sp>
        </mc:Fallback>
      </mc:AlternateContent>
    </p:spTree>
    <p:extLst>
      <p:ext uri="{BB962C8B-B14F-4D97-AF65-F5344CB8AC3E}">
        <p14:creationId xmlns:p14="http://schemas.microsoft.com/office/powerpoint/2010/main" val="333327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Quantal Nature of Synaptic Transmission</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17</a:t>
            </a:fld>
            <a:endParaRPr lang="en-US"/>
          </a:p>
        </p:txBody>
      </p:sp>
      <p:sp>
        <p:nvSpPr>
          <p:cNvPr id="6" name="TextBox 5"/>
          <p:cNvSpPr txBox="1"/>
          <p:nvPr/>
        </p:nvSpPr>
        <p:spPr>
          <a:xfrm>
            <a:off x="143692" y="758084"/>
            <a:ext cx="547573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Amplitude of response measured at the neuromuscular junction when nerve cell is stimulated to induce spikes. </a:t>
            </a:r>
          </a:p>
          <a:p>
            <a:pPr marL="285750" indent="-285750">
              <a:buFont typeface="Arial" panose="020B0604020202020204" pitchFamily="34" charset="0"/>
              <a:buChar char="•"/>
            </a:pPr>
            <a:r>
              <a:rPr lang="en-US" dirty="0"/>
              <a:t>Neurotransmitters are released in ﬁxed increments, or quanta. </a:t>
            </a:r>
          </a:p>
          <a:p>
            <a:pPr marL="285750" indent="-285750">
              <a:buFont typeface="Arial" panose="020B0604020202020204" pitchFamily="34" charset="0"/>
              <a:buChar char="•"/>
            </a:pPr>
            <a:r>
              <a:rPr lang="en-US" dirty="0"/>
              <a:t>Each quanta produces a postsynaptic potential of ﬁxed amplitude. </a:t>
            </a:r>
          </a:p>
          <a:p>
            <a:pPr marL="285750" indent="-285750">
              <a:buFont typeface="Arial" panose="020B0604020202020204" pitchFamily="34" charset="0"/>
              <a:buChar char="•"/>
            </a:pPr>
            <a:r>
              <a:rPr lang="en-US" dirty="0"/>
              <a:t>Total response = amplitude of quantal response × number of quanta of transmitter. </a:t>
            </a:r>
          </a:p>
          <a:p>
            <a:pPr marL="285750" indent="-285750">
              <a:buFont typeface="Arial" panose="020B0604020202020204" pitchFamily="34" charset="0"/>
              <a:buChar char="•"/>
            </a:pPr>
            <a:r>
              <a:rPr lang="en-US" b="1" dirty="0"/>
              <a:t>The probability of release is low (0.1−0.3). </a:t>
            </a:r>
            <a:r>
              <a:rPr lang="en-US" b="1" dirty="0">
                <a:solidFill>
                  <a:srgbClr val="FF0000"/>
                </a:solidFill>
              </a:rPr>
              <a:t>Why?</a:t>
            </a:r>
          </a:p>
        </p:txBody>
      </p:sp>
      <p:sp>
        <p:nvSpPr>
          <p:cNvPr id="14" name="TextBox 13"/>
          <p:cNvSpPr txBox="1"/>
          <p:nvPr/>
        </p:nvSpPr>
        <p:spPr>
          <a:xfrm>
            <a:off x="6601856" y="1646138"/>
            <a:ext cx="2103119" cy="369332"/>
          </a:xfrm>
          <a:prstGeom prst="rect">
            <a:avLst/>
          </a:prstGeom>
          <a:noFill/>
        </p:spPr>
        <p:txBody>
          <a:bodyPr wrap="square" rtlCol="0">
            <a:spAutoFit/>
          </a:bodyPr>
          <a:lstStyle/>
          <a:p>
            <a:r>
              <a:rPr lang="en-US" b="1" dirty="0">
                <a:solidFill>
                  <a:schemeClr val="bg1"/>
                </a:solidFill>
              </a:rPr>
              <a:t>Does not respond </a:t>
            </a:r>
          </a:p>
        </p:txBody>
      </p:sp>
      <p:sp>
        <p:nvSpPr>
          <p:cNvPr id="15" name="TextBox 14"/>
          <p:cNvSpPr txBox="1"/>
          <p:nvPr/>
        </p:nvSpPr>
        <p:spPr>
          <a:xfrm>
            <a:off x="7268334" y="2088730"/>
            <a:ext cx="1467062" cy="369332"/>
          </a:xfrm>
          <a:prstGeom prst="rect">
            <a:avLst/>
          </a:prstGeom>
          <a:noFill/>
        </p:spPr>
        <p:txBody>
          <a:bodyPr wrap="square" rtlCol="0">
            <a:spAutoFit/>
          </a:bodyPr>
          <a:lstStyle/>
          <a:p>
            <a:r>
              <a:rPr lang="en-US" b="1" dirty="0">
                <a:solidFill>
                  <a:schemeClr val="bg1"/>
                </a:solidFill>
              </a:rPr>
              <a:t>Responds </a:t>
            </a:r>
          </a:p>
        </p:txBody>
      </p:sp>
      <p:sp>
        <p:nvSpPr>
          <p:cNvPr id="17" name="Rectangle 16"/>
          <p:cNvSpPr/>
          <p:nvPr/>
        </p:nvSpPr>
        <p:spPr>
          <a:xfrm>
            <a:off x="7168716" y="-63421"/>
            <a:ext cx="1975284" cy="369332"/>
          </a:xfrm>
          <a:prstGeom prst="rect">
            <a:avLst/>
          </a:prstGeom>
        </p:spPr>
        <p:txBody>
          <a:bodyPr wrap="none">
            <a:spAutoFit/>
          </a:bodyPr>
          <a:lstStyle/>
          <a:p>
            <a:r>
              <a:rPr lang="en-US" dirty="0" err="1">
                <a:solidFill>
                  <a:schemeClr val="bg1">
                    <a:lumMod val="75000"/>
                  </a:schemeClr>
                </a:solidFill>
              </a:rPr>
              <a:t>Fatt</a:t>
            </a:r>
            <a:r>
              <a:rPr lang="en-US" dirty="0">
                <a:solidFill>
                  <a:schemeClr val="bg1">
                    <a:lumMod val="75000"/>
                  </a:schemeClr>
                </a:solidFill>
              </a:rPr>
              <a:t> and Katz, 1952</a:t>
            </a:r>
          </a:p>
        </p:txBody>
      </p:sp>
      <p:pic>
        <p:nvPicPr>
          <p:cNvPr id="16" name="Picture 15"/>
          <p:cNvPicPr>
            <a:picLocks noChangeAspect="1"/>
          </p:cNvPicPr>
          <p:nvPr/>
        </p:nvPicPr>
        <p:blipFill>
          <a:blip r:embed="rId3"/>
          <a:stretch>
            <a:fillRect/>
          </a:stretch>
        </p:blipFill>
        <p:spPr>
          <a:xfrm>
            <a:off x="600454" y="3747714"/>
            <a:ext cx="7735932" cy="2612040"/>
          </a:xfrm>
          <a:prstGeom prst="rect">
            <a:avLst/>
          </a:prstGeom>
        </p:spPr>
      </p:pic>
      <p:pic>
        <p:nvPicPr>
          <p:cNvPr id="19" name="Picture 18"/>
          <p:cNvPicPr>
            <a:picLocks noChangeAspect="1"/>
          </p:cNvPicPr>
          <p:nvPr/>
        </p:nvPicPr>
        <p:blipFill>
          <a:blip r:embed="rId4"/>
          <a:stretch>
            <a:fillRect/>
          </a:stretch>
        </p:blipFill>
        <p:spPr>
          <a:xfrm>
            <a:off x="5619427" y="831344"/>
            <a:ext cx="3306198" cy="2819572"/>
          </a:xfrm>
          <a:prstGeom prst="rect">
            <a:avLst/>
          </a:prstGeom>
        </p:spPr>
      </p:pic>
      <p:sp>
        <p:nvSpPr>
          <p:cNvPr id="21" name="TextBox 20"/>
          <p:cNvSpPr txBox="1"/>
          <p:nvPr/>
        </p:nvSpPr>
        <p:spPr>
          <a:xfrm>
            <a:off x="6754256" y="1798538"/>
            <a:ext cx="2103119" cy="369332"/>
          </a:xfrm>
          <a:prstGeom prst="rect">
            <a:avLst/>
          </a:prstGeom>
          <a:noFill/>
        </p:spPr>
        <p:txBody>
          <a:bodyPr wrap="square" rtlCol="0">
            <a:spAutoFit/>
          </a:bodyPr>
          <a:lstStyle/>
          <a:p>
            <a:r>
              <a:rPr lang="en-US" b="1" dirty="0">
                <a:solidFill>
                  <a:schemeClr val="bg1"/>
                </a:solidFill>
              </a:rPr>
              <a:t>Does not respond </a:t>
            </a:r>
          </a:p>
        </p:txBody>
      </p:sp>
      <p:sp>
        <p:nvSpPr>
          <p:cNvPr id="22" name="TextBox 21"/>
          <p:cNvSpPr txBox="1"/>
          <p:nvPr/>
        </p:nvSpPr>
        <p:spPr>
          <a:xfrm>
            <a:off x="7420734" y="2241130"/>
            <a:ext cx="1467062" cy="369332"/>
          </a:xfrm>
          <a:prstGeom prst="rect">
            <a:avLst/>
          </a:prstGeom>
          <a:noFill/>
        </p:spPr>
        <p:txBody>
          <a:bodyPr wrap="square" rtlCol="0">
            <a:spAutoFit/>
          </a:bodyPr>
          <a:lstStyle/>
          <a:p>
            <a:r>
              <a:rPr lang="en-US" b="1" dirty="0">
                <a:solidFill>
                  <a:schemeClr val="bg1"/>
                </a:solidFill>
              </a:rPr>
              <a:t>Responds </a:t>
            </a:r>
          </a:p>
        </p:txBody>
      </p:sp>
    </p:spTree>
    <p:extLst>
      <p:ext uri="{BB962C8B-B14F-4D97-AF65-F5344CB8AC3E}">
        <p14:creationId xmlns:p14="http://schemas.microsoft.com/office/powerpoint/2010/main" val="9362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Quantal Nature of Synaptic Transmission</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18</a:t>
            </a:fld>
            <a:endParaRPr lang="en-US"/>
          </a:p>
        </p:txBody>
      </p:sp>
      <p:pic>
        <p:nvPicPr>
          <p:cNvPr id="6" name="Picture 5"/>
          <p:cNvPicPr>
            <a:picLocks noChangeAspect="1"/>
          </p:cNvPicPr>
          <p:nvPr/>
        </p:nvPicPr>
        <p:blipFill>
          <a:blip r:embed="rId2"/>
          <a:stretch>
            <a:fillRect/>
          </a:stretch>
        </p:blipFill>
        <p:spPr>
          <a:xfrm>
            <a:off x="3864474" y="2880230"/>
            <a:ext cx="4250826" cy="3327667"/>
          </a:xfrm>
          <a:prstGeom prst="rect">
            <a:avLst/>
          </a:prstGeom>
        </p:spPr>
      </p:pic>
      <p:pic>
        <p:nvPicPr>
          <p:cNvPr id="7" name="Picture 6"/>
          <p:cNvPicPr>
            <a:picLocks noChangeAspect="1"/>
          </p:cNvPicPr>
          <p:nvPr/>
        </p:nvPicPr>
        <p:blipFill>
          <a:blip r:embed="rId3"/>
          <a:stretch>
            <a:fillRect/>
          </a:stretch>
        </p:blipFill>
        <p:spPr>
          <a:xfrm>
            <a:off x="6609125" y="554218"/>
            <a:ext cx="2352675" cy="3476625"/>
          </a:xfrm>
          <a:prstGeom prst="rect">
            <a:avLst/>
          </a:prstGeom>
        </p:spPr>
      </p:pic>
      <p:sp>
        <p:nvSpPr>
          <p:cNvPr id="8" name="Rectangle 7"/>
          <p:cNvSpPr/>
          <p:nvPr/>
        </p:nvSpPr>
        <p:spPr>
          <a:xfrm>
            <a:off x="4545874" y="663285"/>
            <a:ext cx="2205897" cy="523220"/>
          </a:xfrm>
          <a:prstGeom prst="rect">
            <a:avLst/>
          </a:prstGeom>
        </p:spPr>
        <p:txBody>
          <a:bodyPr wrap="square">
            <a:spAutoFit/>
          </a:bodyPr>
          <a:lstStyle/>
          <a:p>
            <a:r>
              <a:rPr lang="en-US" sz="1400" dirty="0">
                <a:solidFill>
                  <a:schemeClr val="bg1"/>
                </a:solidFill>
              </a:rPr>
              <a:t> Cell, Vol. 100, Neuron Vol. 25, S-S55, Feb, 2000</a:t>
            </a:r>
          </a:p>
        </p:txBody>
      </p:sp>
      <p:sp>
        <p:nvSpPr>
          <p:cNvPr id="9" name="Rectangle 8"/>
          <p:cNvSpPr/>
          <p:nvPr/>
        </p:nvSpPr>
        <p:spPr>
          <a:xfrm>
            <a:off x="73897" y="1037249"/>
            <a:ext cx="3809094" cy="5940088"/>
          </a:xfrm>
          <a:prstGeom prst="rect">
            <a:avLst/>
          </a:prstGeom>
        </p:spPr>
        <p:txBody>
          <a:bodyPr wrap="square">
            <a:spAutoFit/>
          </a:bodyPr>
          <a:lstStyle/>
          <a:p>
            <a:pPr marL="285750" indent="-285750">
              <a:buFont typeface="Arial" panose="020B0604020202020204" pitchFamily="34" charset="0"/>
              <a:buChar char="•"/>
            </a:pPr>
            <a:r>
              <a:rPr lang="en-US" sz="2000" dirty="0"/>
              <a:t>Amplitudes of the spontaneous miniature potentials ﬁts a Gaussian curve. </a:t>
            </a:r>
          </a:p>
          <a:p>
            <a:pPr marL="285750" indent="-285750">
              <a:buFont typeface="Arial" panose="020B0604020202020204" pitchFamily="34" charset="0"/>
              <a:buChar char="•"/>
            </a:pPr>
            <a:r>
              <a:rPr lang="en-US" sz="2000" dirty="0"/>
              <a:t>The distribution of responses falls into a number of peaks. </a:t>
            </a:r>
          </a:p>
          <a:p>
            <a:pPr marL="285750" indent="-285750">
              <a:buFont typeface="Arial" panose="020B0604020202020204" pitchFamily="34" charset="0"/>
              <a:buChar char="•"/>
            </a:pPr>
            <a:r>
              <a:rPr lang="en-US" sz="2000" dirty="0"/>
              <a:t>The ﬁrst peak, at 0 mV represents release failures. </a:t>
            </a:r>
          </a:p>
          <a:p>
            <a:pPr marL="285750" indent="-285750">
              <a:buFont typeface="Arial" panose="020B0604020202020204" pitchFamily="34" charset="0"/>
              <a:buChar char="•"/>
            </a:pPr>
            <a:r>
              <a:rPr lang="en-US" sz="2000" dirty="0"/>
              <a:t>The peak at 0.4 mV represents the unit potential. </a:t>
            </a:r>
          </a:p>
          <a:p>
            <a:pPr marL="285750" indent="-285750">
              <a:buFont typeface="Arial" panose="020B0604020202020204" pitchFamily="34" charset="0"/>
              <a:buChar char="•"/>
            </a:pPr>
            <a:r>
              <a:rPr lang="en-US" sz="2000" dirty="0"/>
              <a:t>Peaks occur at integral multiples of amplitude of the unit potential. </a:t>
            </a:r>
          </a:p>
          <a:p>
            <a:pPr marL="285750" indent="-285750">
              <a:buFont typeface="Arial" panose="020B0604020202020204" pitchFamily="34" charset="0"/>
              <a:buChar char="•"/>
            </a:pPr>
            <a:r>
              <a:rPr lang="en-US" sz="2000" dirty="0"/>
              <a:t>Spread in peak due to randomness in amount of transmitter in each quantum.</a:t>
            </a:r>
          </a:p>
        </p:txBody>
      </p:sp>
    </p:spTree>
    <p:extLst>
      <p:ext uri="{BB962C8B-B14F-4D97-AF65-F5344CB8AC3E}">
        <p14:creationId xmlns:p14="http://schemas.microsoft.com/office/powerpoint/2010/main" val="228167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19</a:t>
            </a:fld>
            <a:endParaRPr lang="en-US"/>
          </a:p>
        </p:txBody>
      </p:sp>
      <p:pic>
        <p:nvPicPr>
          <p:cNvPr id="6" name="Picture 5"/>
          <p:cNvPicPr>
            <a:picLocks noChangeAspect="1"/>
          </p:cNvPicPr>
          <p:nvPr/>
        </p:nvPicPr>
        <p:blipFill>
          <a:blip r:embed="rId2"/>
          <a:stretch>
            <a:fillRect/>
          </a:stretch>
        </p:blipFill>
        <p:spPr>
          <a:xfrm>
            <a:off x="3233737" y="127406"/>
            <a:ext cx="5762625" cy="5647373"/>
          </a:xfrm>
          <a:prstGeom prst="rect">
            <a:avLst/>
          </a:prstGeom>
        </p:spPr>
      </p:pic>
      <p:sp>
        <p:nvSpPr>
          <p:cNvPr id="2" name="Title 1"/>
          <p:cNvSpPr>
            <a:spLocks noGrp="1"/>
          </p:cNvSpPr>
          <p:nvPr>
            <p:ph type="title"/>
          </p:nvPr>
        </p:nvSpPr>
        <p:spPr>
          <a:xfrm>
            <a:off x="628650" y="127406"/>
            <a:ext cx="5262699" cy="748245"/>
          </a:xfrm>
        </p:spPr>
        <p:txBody>
          <a:bodyPr>
            <a:normAutofit fontScale="90000"/>
          </a:bodyPr>
          <a:lstStyle/>
          <a:p>
            <a:r>
              <a:rPr lang="en-US" dirty="0"/>
              <a:t>Rate Dependent Mechanisms </a:t>
            </a:r>
          </a:p>
        </p:txBody>
      </p:sp>
      <p:sp>
        <p:nvSpPr>
          <p:cNvPr id="7" name="TextBox 6"/>
          <p:cNvSpPr txBox="1"/>
          <p:nvPr/>
        </p:nvSpPr>
        <p:spPr>
          <a:xfrm>
            <a:off x="72662" y="1162593"/>
            <a:ext cx="3689441" cy="2031325"/>
          </a:xfrm>
          <a:prstGeom prst="rect">
            <a:avLst/>
          </a:prstGeom>
          <a:noFill/>
        </p:spPr>
        <p:txBody>
          <a:bodyPr wrap="square" rtlCol="0">
            <a:spAutoFit/>
          </a:bodyPr>
          <a:lstStyle/>
          <a:p>
            <a:r>
              <a:rPr lang="en-US" dirty="0"/>
              <a:t>Write down the sequence for Low Frequency pre-AP?</a:t>
            </a:r>
          </a:p>
          <a:p>
            <a:pPr marL="342900" indent="-342900">
              <a:buFont typeface="+mj-lt"/>
              <a:buAutoNum type="arabicPeriod"/>
            </a:pPr>
            <a:r>
              <a:rPr lang="en-US" dirty="0"/>
              <a:t>Pre-AP</a:t>
            </a:r>
          </a:p>
          <a:p>
            <a:pPr marL="342900" indent="-342900">
              <a:buFont typeface="+mj-lt"/>
              <a:buAutoNum type="arabicPeriod"/>
            </a:pPr>
            <a:r>
              <a:rPr lang="en-US" dirty="0"/>
              <a:t>Low Ca release</a:t>
            </a:r>
          </a:p>
          <a:p>
            <a:pPr marL="342900" indent="-342900">
              <a:buFont typeface="+mj-lt"/>
              <a:buAutoNum type="arabicPeriod"/>
            </a:pPr>
            <a:r>
              <a:rPr lang="en-US" dirty="0"/>
              <a:t>Exocytosis of {small molecule NT}</a:t>
            </a:r>
          </a:p>
          <a:p>
            <a:pPr marL="342900" indent="-342900">
              <a:buFont typeface="+mj-lt"/>
              <a:buAutoNum type="arabicPeriod"/>
            </a:pPr>
            <a:r>
              <a:rPr lang="en-US" dirty="0"/>
              <a:t>Ion channel opening by NT</a:t>
            </a:r>
          </a:p>
          <a:p>
            <a:pPr marL="342900" indent="-342900">
              <a:buFont typeface="+mj-lt"/>
              <a:buAutoNum type="arabicPeriod"/>
            </a:pPr>
            <a:r>
              <a:rPr lang="en-US" dirty="0"/>
              <a:t>Post-AP</a:t>
            </a:r>
          </a:p>
        </p:txBody>
      </p:sp>
      <p:sp>
        <p:nvSpPr>
          <p:cNvPr id="8" name="TextBox 7"/>
          <p:cNvSpPr txBox="1"/>
          <p:nvPr/>
        </p:nvSpPr>
        <p:spPr>
          <a:xfrm>
            <a:off x="72662" y="4944461"/>
            <a:ext cx="5361487" cy="1754326"/>
          </a:xfrm>
          <a:prstGeom prst="rect">
            <a:avLst/>
          </a:prstGeom>
          <a:noFill/>
        </p:spPr>
        <p:txBody>
          <a:bodyPr wrap="square" rtlCol="0">
            <a:spAutoFit/>
          </a:bodyPr>
          <a:lstStyle/>
          <a:p>
            <a:r>
              <a:rPr lang="en-US" dirty="0"/>
              <a:t>Write down the sequence for High Frequency pre-AP?</a:t>
            </a:r>
          </a:p>
          <a:p>
            <a:pPr marL="342900" indent="-342900">
              <a:buFont typeface="+mj-lt"/>
              <a:buAutoNum type="arabicPeriod"/>
            </a:pPr>
            <a:r>
              <a:rPr lang="en-US" dirty="0"/>
              <a:t>Pre-AP</a:t>
            </a:r>
          </a:p>
          <a:p>
            <a:pPr marL="342900" indent="-342900">
              <a:buFont typeface="+mj-lt"/>
              <a:buAutoNum type="arabicPeriod"/>
            </a:pPr>
            <a:r>
              <a:rPr lang="en-US" dirty="0"/>
              <a:t>High Ca release</a:t>
            </a:r>
          </a:p>
          <a:p>
            <a:pPr marL="342900" indent="-342900">
              <a:buFont typeface="+mj-lt"/>
              <a:buAutoNum type="arabicPeriod"/>
            </a:pPr>
            <a:r>
              <a:rPr lang="en-US" dirty="0"/>
              <a:t>Exocytosis of {small molecule NT} + {neuropeptide}</a:t>
            </a:r>
          </a:p>
          <a:p>
            <a:pPr marL="342900" indent="-342900">
              <a:buFont typeface="+mj-lt"/>
              <a:buAutoNum type="arabicPeriod"/>
            </a:pPr>
            <a:r>
              <a:rPr lang="en-US" dirty="0"/>
              <a:t>Ion channel opening by NT</a:t>
            </a:r>
          </a:p>
          <a:p>
            <a:pPr marL="342900" indent="-342900">
              <a:buFont typeface="+mj-lt"/>
              <a:buAutoNum type="arabicPeriod"/>
            </a:pPr>
            <a:r>
              <a:rPr lang="en-US" dirty="0"/>
              <a:t>Post-AP</a:t>
            </a:r>
          </a:p>
        </p:txBody>
      </p:sp>
    </p:spTree>
    <p:extLst>
      <p:ext uri="{BB962C8B-B14F-4D97-AF65-F5344CB8AC3E}">
        <p14:creationId xmlns:p14="http://schemas.microsoft.com/office/powerpoint/2010/main" val="19303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this Lecture</a:t>
            </a:r>
          </a:p>
        </p:txBody>
      </p:sp>
      <p:sp>
        <p:nvSpPr>
          <p:cNvPr id="3" name="Content Placeholder 2"/>
          <p:cNvSpPr>
            <a:spLocks noGrp="1"/>
          </p:cNvSpPr>
          <p:nvPr>
            <p:ph idx="1"/>
          </p:nvPr>
        </p:nvSpPr>
        <p:spPr>
          <a:xfrm>
            <a:off x="628650" y="5068389"/>
            <a:ext cx="7886700" cy="1108574"/>
          </a:xfrm>
        </p:spPr>
        <p:txBody>
          <a:bodyPr numCol="2">
            <a:normAutofit fontScale="77500" lnSpcReduction="20000"/>
          </a:bodyPr>
          <a:lstStyle/>
          <a:p>
            <a:r>
              <a:rPr lang="en-US" dirty="0"/>
              <a:t>Why study synapses? </a:t>
            </a:r>
          </a:p>
          <a:p>
            <a:r>
              <a:rPr lang="en-US" dirty="0"/>
              <a:t>How does synapses work? </a:t>
            </a:r>
          </a:p>
          <a:p>
            <a:pPr marL="0" indent="0">
              <a:buNone/>
            </a:pPr>
            <a:r>
              <a:rPr lang="en-US" dirty="0"/>
              <a:t> </a:t>
            </a:r>
          </a:p>
          <a:p>
            <a:r>
              <a:rPr lang="en-US" dirty="0"/>
              <a:t>What are the synaptic learning rules? Memory</a:t>
            </a:r>
          </a:p>
          <a:p>
            <a:r>
              <a:rPr lang="en-US" dirty="0"/>
              <a:t>How to model synapses?</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2</a:t>
            </a:fld>
            <a:endParaRPr lang="en-US"/>
          </a:p>
        </p:txBody>
      </p:sp>
      <p:pic>
        <p:nvPicPr>
          <p:cNvPr id="7" name="Picture 6"/>
          <p:cNvPicPr>
            <a:picLocks noChangeAspect="1"/>
          </p:cNvPicPr>
          <p:nvPr/>
        </p:nvPicPr>
        <p:blipFill>
          <a:blip r:embed="rId2"/>
          <a:stretch>
            <a:fillRect/>
          </a:stretch>
        </p:blipFill>
        <p:spPr>
          <a:xfrm>
            <a:off x="1992072" y="1068183"/>
            <a:ext cx="5159855" cy="3904755"/>
          </a:xfrm>
          <a:prstGeom prst="rect">
            <a:avLst/>
          </a:prstGeom>
        </p:spPr>
      </p:pic>
    </p:spTree>
    <p:extLst>
      <p:ext uri="{BB962C8B-B14F-4D97-AF65-F5344CB8AC3E}">
        <p14:creationId xmlns:p14="http://schemas.microsoft.com/office/powerpoint/2010/main" val="585344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Generating a synaptic current using NT</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20</a:t>
            </a:fld>
            <a:endParaRPr lang="en-US"/>
          </a:p>
        </p:txBody>
      </p:sp>
      <p:pic>
        <p:nvPicPr>
          <p:cNvPr id="6" name="Picture 5"/>
          <p:cNvPicPr>
            <a:picLocks noChangeAspect="1"/>
          </p:cNvPicPr>
          <p:nvPr/>
        </p:nvPicPr>
        <p:blipFill>
          <a:blip r:embed="rId2"/>
          <a:stretch>
            <a:fillRect/>
          </a:stretch>
        </p:blipFill>
        <p:spPr>
          <a:xfrm>
            <a:off x="289151" y="614225"/>
            <a:ext cx="4570232" cy="3314210"/>
          </a:xfrm>
          <a:prstGeom prst="rect">
            <a:avLst/>
          </a:prstGeom>
        </p:spPr>
      </p:pic>
      <p:pic>
        <p:nvPicPr>
          <p:cNvPr id="7" name="Picture 6"/>
          <p:cNvPicPr>
            <a:picLocks noChangeAspect="1"/>
          </p:cNvPicPr>
          <p:nvPr/>
        </p:nvPicPr>
        <p:blipFill>
          <a:blip r:embed="rId3"/>
          <a:stretch>
            <a:fillRect/>
          </a:stretch>
        </p:blipFill>
        <p:spPr>
          <a:xfrm>
            <a:off x="5010150" y="966924"/>
            <a:ext cx="3695700" cy="3514725"/>
          </a:xfrm>
          <a:prstGeom prst="rect">
            <a:avLst/>
          </a:prstGeom>
        </p:spPr>
      </p:pic>
      <p:pic>
        <p:nvPicPr>
          <p:cNvPr id="8" name="Picture 7"/>
          <p:cNvPicPr>
            <a:picLocks noChangeAspect="1"/>
          </p:cNvPicPr>
          <p:nvPr/>
        </p:nvPicPr>
        <p:blipFill>
          <a:blip r:embed="rId4"/>
          <a:stretch>
            <a:fillRect/>
          </a:stretch>
        </p:blipFill>
        <p:spPr>
          <a:xfrm>
            <a:off x="5000625" y="4481649"/>
            <a:ext cx="3514725" cy="1428750"/>
          </a:xfrm>
          <a:prstGeom prst="rect">
            <a:avLst/>
          </a:prstGeom>
        </p:spPr>
      </p:pic>
      <p:sp>
        <p:nvSpPr>
          <p:cNvPr id="9" name="TextBox 8"/>
          <p:cNvSpPr txBox="1"/>
          <p:nvPr/>
        </p:nvSpPr>
        <p:spPr>
          <a:xfrm>
            <a:off x="409439" y="4042254"/>
            <a:ext cx="4062548" cy="1754326"/>
          </a:xfrm>
          <a:prstGeom prst="rect">
            <a:avLst/>
          </a:prstGeom>
          <a:noFill/>
        </p:spPr>
        <p:txBody>
          <a:bodyPr wrap="square" rtlCol="0">
            <a:spAutoFit/>
          </a:bodyPr>
          <a:lstStyle/>
          <a:p>
            <a:r>
              <a:rPr lang="en-US" dirty="0"/>
              <a:t>A single </a:t>
            </a:r>
            <a:r>
              <a:rPr lang="en-US" dirty="0" err="1"/>
              <a:t>Acetyle</a:t>
            </a:r>
            <a:r>
              <a:rPr lang="en-US" dirty="0"/>
              <a:t> Choline (</a:t>
            </a:r>
            <a:r>
              <a:rPr lang="en-US" dirty="0" err="1"/>
              <a:t>ACh</a:t>
            </a:r>
            <a:r>
              <a:rPr lang="en-US" dirty="0"/>
              <a:t>) receptor channel produces noisy current.</a:t>
            </a:r>
          </a:p>
          <a:p>
            <a:endParaRPr lang="en-US" dirty="0"/>
          </a:p>
          <a:p>
            <a:r>
              <a:rPr lang="en-US" dirty="0"/>
              <a:t>But together, it produces a smooth End Plate Current (EPC) i.e. </a:t>
            </a:r>
            <a:r>
              <a:rPr lang="en-US" u="sng" dirty="0"/>
              <a:t>synaptic current</a:t>
            </a:r>
            <a:r>
              <a:rPr lang="en-US" dirty="0"/>
              <a:t> and resultant End plate potential (EPP) </a:t>
            </a:r>
          </a:p>
        </p:txBody>
      </p:sp>
      <p:sp>
        <p:nvSpPr>
          <p:cNvPr id="11" name="Rectangle 10"/>
          <p:cNvSpPr/>
          <p:nvPr/>
        </p:nvSpPr>
        <p:spPr>
          <a:xfrm>
            <a:off x="4471987" y="597592"/>
            <a:ext cx="4572000" cy="369332"/>
          </a:xfrm>
          <a:prstGeom prst="rect">
            <a:avLst/>
          </a:prstGeom>
        </p:spPr>
        <p:txBody>
          <a:bodyPr>
            <a:spAutoFit/>
          </a:bodyPr>
          <a:lstStyle/>
          <a:p>
            <a:r>
              <a:rPr lang="en-US" dirty="0"/>
              <a:t> Erwin </a:t>
            </a:r>
            <a:r>
              <a:rPr lang="en-US" dirty="0" err="1"/>
              <a:t>Neher</a:t>
            </a:r>
            <a:r>
              <a:rPr lang="en-US" dirty="0"/>
              <a:t> and Bert </a:t>
            </a:r>
            <a:r>
              <a:rPr lang="en-US" dirty="0" err="1"/>
              <a:t>Sakmann</a:t>
            </a:r>
            <a:r>
              <a:rPr lang="en-US" dirty="0"/>
              <a:t>  1976</a:t>
            </a:r>
          </a:p>
        </p:txBody>
      </p:sp>
      <p:sp>
        <p:nvSpPr>
          <p:cNvPr id="12" name="TextBox 11"/>
          <p:cNvSpPr txBox="1"/>
          <p:nvPr/>
        </p:nvSpPr>
        <p:spPr>
          <a:xfrm>
            <a:off x="404948" y="5910399"/>
            <a:ext cx="8110401" cy="646331"/>
          </a:xfrm>
          <a:prstGeom prst="rect">
            <a:avLst/>
          </a:prstGeom>
          <a:noFill/>
        </p:spPr>
        <p:txBody>
          <a:bodyPr wrap="square" rtlCol="0">
            <a:spAutoFit/>
          </a:bodyPr>
          <a:lstStyle/>
          <a:p>
            <a:r>
              <a:rPr lang="en-US" dirty="0"/>
              <a:t>If EPP reaches a threshold Post AP is initiated with voltage gated Na and K channels responding </a:t>
            </a:r>
            <a:r>
              <a:rPr lang="en-US" dirty="0">
                <a:sym typeface="Wingdings" panose="05000000000000000000" pitchFamily="2" charset="2"/>
              </a:rPr>
              <a:t> chemical (NT) to electrical (post AP) signal transfer</a:t>
            </a:r>
            <a:endParaRPr lang="en-US" dirty="0"/>
          </a:p>
        </p:txBody>
      </p:sp>
    </p:spTree>
    <p:extLst>
      <p:ext uri="{BB962C8B-B14F-4D97-AF65-F5344CB8AC3E}">
        <p14:creationId xmlns:p14="http://schemas.microsoft.com/office/powerpoint/2010/main" val="423743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21</a:t>
            </a:fld>
            <a:endParaRPr lang="en-US"/>
          </a:p>
        </p:txBody>
      </p:sp>
      <p:pic>
        <p:nvPicPr>
          <p:cNvPr id="6" name="Picture 5"/>
          <p:cNvPicPr>
            <a:picLocks noChangeAspect="1"/>
          </p:cNvPicPr>
          <p:nvPr/>
        </p:nvPicPr>
        <p:blipFill>
          <a:blip r:embed="rId2"/>
          <a:stretch>
            <a:fillRect/>
          </a:stretch>
        </p:blipFill>
        <p:spPr>
          <a:xfrm>
            <a:off x="0" y="3736495"/>
            <a:ext cx="8654415" cy="2629853"/>
          </a:xfrm>
          <a:prstGeom prst="rect">
            <a:avLst/>
          </a:prstGeom>
        </p:spPr>
      </p:pic>
      <p:pic>
        <p:nvPicPr>
          <p:cNvPr id="7" name="Picture 6"/>
          <p:cNvPicPr>
            <a:picLocks noChangeAspect="1"/>
          </p:cNvPicPr>
          <p:nvPr/>
        </p:nvPicPr>
        <p:blipFill>
          <a:blip r:embed="rId3"/>
          <a:stretch>
            <a:fillRect/>
          </a:stretch>
        </p:blipFill>
        <p:spPr>
          <a:xfrm>
            <a:off x="628650" y="409416"/>
            <a:ext cx="4061114" cy="2381250"/>
          </a:xfrm>
          <a:prstGeom prst="rect">
            <a:avLst/>
          </a:prstGeom>
        </p:spPr>
      </p:pic>
      <p:sp>
        <p:nvSpPr>
          <p:cNvPr id="2" name="Title 1"/>
          <p:cNvSpPr>
            <a:spLocks noGrp="1"/>
          </p:cNvSpPr>
          <p:nvPr>
            <p:ph type="title"/>
          </p:nvPr>
        </p:nvSpPr>
        <p:spPr/>
        <p:txBody>
          <a:bodyPr/>
          <a:lstStyle/>
          <a:p>
            <a:r>
              <a:rPr lang="en-US" dirty="0"/>
              <a:t>Synapse Response</a:t>
            </a:r>
          </a:p>
        </p:txBody>
      </p:sp>
      <p:pic>
        <p:nvPicPr>
          <p:cNvPr id="9" name="Picture 8"/>
          <p:cNvPicPr>
            <a:picLocks noChangeAspect="1"/>
          </p:cNvPicPr>
          <p:nvPr/>
        </p:nvPicPr>
        <p:blipFill rotWithShape="1">
          <a:blip r:embed="rId4"/>
          <a:srcRect r="64368"/>
          <a:stretch/>
        </p:blipFill>
        <p:spPr>
          <a:xfrm>
            <a:off x="5455945" y="1014162"/>
            <a:ext cx="3261310" cy="2918114"/>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830546" y="1103251"/>
                <a:ext cx="5038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𝑉</m:t>
                          </m:r>
                        </m:e>
                        <m:sub>
                          <m:r>
                            <a:rPr lang="en-US" i="1" dirty="0" smtClean="0">
                              <a:latin typeface="Cambria Math" panose="02040503050406030204" pitchFamily="18" charset="0"/>
                            </a:rPr>
                            <m:t>𝑚</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830546" y="1103251"/>
                <a:ext cx="50383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532702" y="1935899"/>
                <a:ext cx="50383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𝑟𝑒𝑣</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532702" y="1935899"/>
                <a:ext cx="503836" cy="369332"/>
              </a:xfrm>
              <a:prstGeom prst="rect">
                <a:avLst/>
              </a:prstGeom>
              <a:blipFill>
                <a:blip r:embed="rId6"/>
                <a:stretch>
                  <a:fillRect r="-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95739" y="2663416"/>
                <a:ext cx="5466421" cy="1107996"/>
              </a:xfrm>
              <a:prstGeom prst="rect">
                <a:avLst/>
              </a:prstGeom>
              <a:noFill/>
            </p:spPr>
            <p:txBody>
              <a:bodyPr wrap="square" rtlCol="0">
                <a:spAutoFit/>
              </a:bodyPr>
              <a:lstStyle/>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𝑚</m:t>
                        </m:r>
                      </m:sub>
                    </m:sSub>
                  </m:oMath>
                </a14:m>
                <a:r>
                  <a:rPr lang="en-US" sz="1600" dirty="0"/>
                  <a:t> is post synaptic membrane potential ; What does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𝐴𝐶h</m:t>
                        </m:r>
                      </m:sub>
                    </m:sSub>
                  </m:oMath>
                </a14:m>
                <a:r>
                  <a:rPr lang="en-US" sz="1600" dirty="0"/>
                  <a:t> depend upon? </a:t>
                </a: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𝑔</m:t>
                        </m:r>
                      </m:e>
                      <m:sub>
                        <m:r>
                          <a:rPr lang="en-US" sz="1600" b="0" i="1" smtClean="0">
                            <a:latin typeface="Cambria Math" panose="02040503050406030204" pitchFamily="18" charset="0"/>
                          </a:rPr>
                          <m:t>𝐴𝐶h</m:t>
                        </m:r>
                      </m:sub>
                    </m:sSub>
                  </m:oMath>
                </a14:m>
                <a:r>
                  <a:rPr lang="en-US" sz="1600" dirty="0"/>
                  <a:t> is NT mediated &amp; time dependent; Is it V dependent?</a:t>
                </a:r>
              </a:p>
              <a:p>
                <a:r>
                  <a:rPr lang="en-US" sz="1600" dirty="0"/>
                  <a:t>What produces the time dependence?  </a:t>
                </a:r>
              </a:p>
            </p:txBody>
          </p:sp>
        </mc:Choice>
        <mc:Fallback xmlns="">
          <p:sp>
            <p:nvSpPr>
              <p:cNvPr id="12" name="TextBox 11"/>
              <p:cNvSpPr txBox="1">
                <a:spLocks noRot="1" noChangeAspect="1" noMove="1" noResize="1" noEditPoints="1" noAdjustHandles="1" noChangeArrowheads="1" noChangeShapeType="1" noTextEdit="1"/>
              </p:cNvSpPr>
              <p:nvPr/>
            </p:nvSpPr>
            <p:spPr>
              <a:xfrm>
                <a:off x="295739" y="2663416"/>
                <a:ext cx="5466421" cy="1107996"/>
              </a:xfrm>
              <a:prstGeom prst="rect">
                <a:avLst/>
              </a:prstGeom>
              <a:blipFill>
                <a:blip r:embed="rId7"/>
                <a:stretch>
                  <a:fillRect l="-670" t="-1648" b="-3297"/>
                </a:stretch>
              </a:blipFill>
            </p:spPr>
            <p:txBody>
              <a:bodyPr/>
              <a:lstStyle/>
              <a:p>
                <a:r>
                  <a:rPr lang="en-US">
                    <a:noFill/>
                  </a:rPr>
                  <a:t> </a:t>
                </a:r>
              </a:p>
            </p:txBody>
          </p:sp>
        </mc:Fallback>
      </mc:AlternateContent>
      <p:sp>
        <p:nvSpPr>
          <p:cNvPr id="13" name="Rectangle 12"/>
          <p:cNvSpPr/>
          <p:nvPr/>
        </p:nvSpPr>
        <p:spPr>
          <a:xfrm>
            <a:off x="4572000" y="456920"/>
            <a:ext cx="4572000" cy="646331"/>
          </a:xfrm>
          <a:prstGeom prst="rect">
            <a:avLst/>
          </a:prstGeom>
        </p:spPr>
        <p:txBody>
          <a:bodyPr>
            <a:spAutoFit/>
          </a:bodyPr>
          <a:lstStyle/>
          <a:p>
            <a:r>
              <a:rPr lang="en-US" dirty="0"/>
              <a:t>The membrane potential at which no current flows during </a:t>
            </a:r>
            <a:r>
              <a:rPr lang="en-US" b="1" u="sng" dirty="0"/>
              <a:t>neuro transmitter</a:t>
            </a:r>
            <a:r>
              <a:rPr lang="en-US" dirty="0"/>
              <a:t> action.</a:t>
            </a:r>
          </a:p>
        </p:txBody>
      </p:sp>
      <mc:AlternateContent xmlns:mc="http://schemas.openxmlformats.org/markup-compatibility/2006" xmlns:a14="http://schemas.microsoft.com/office/drawing/2010/main">
        <mc:Choice Requires="a14">
          <p:sp>
            <p:nvSpPr>
              <p:cNvPr id="14" name="TextBox 13"/>
              <p:cNvSpPr txBox="1"/>
              <p:nvPr/>
            </p:nvSpPr>
            <p:spPr>
              <a:xfrm>
                <a:off x="5355870" y="1081322"/>
                <a:ext cx="3461459" cy="391261"/>
              </a:xfrm>
              <a:prstGeom prst="rect">
                <a:avLst/>
              </a:prstGeom>
              <a:solidFill>
                <a:schemeClr val="bg1"/>
              </a:solidFill>
            </p:spPr>
            <p:txBody>
              <a:bodyPr wrap="square" rtlCol="0">
                <a:spAutoFit/>
              </a:bodyPr>
              <a:lstStyle/>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𝐼</m:t>
                        </m:r>
                      </m:e>
                      <m:sub>
                        <m:r>
                          <a:rPr lang="en-US" i="1" dirty="0" smtClean="0">
                            <a:latin typeface="Cambria Math" panose="02040503050406030204" pitchFamily="18" charset="0"/>
                          </a:rPr>
                          <m:t>𝑠𝑦𝑛</m:t>
                        </m:r>
                      </m:sub>
                    </m:sSub>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𝑔</m:t>
                        </m:r>
                      </m:e>
                      <m:sub>
                        <m:r>
                          <a:rPr lang="en-US" b="0" i="1" dirty="0" smtClean="0">
                            <a:latin typeface="Cambria Math" panose="02040503050406030204" pitchFamily="18" charset="0"/>
                          </a:rPr>
                          <m:t>𝐴𝐶h</m:t>
                        </m:r>
                      </m:sub>
                    </m:sSub>
                    <m:r>
                      <a:rPr lang="en-US" i="1" dirty="0" smtClean="0">
                        <a:latin typeface="Cambria Math" panose="02040503050406030204" pitchFamily="18" charset="0"/>
                      </a:rPr>
                      <m:t> (</m:t>
                    </m:r>
                    <m:r>
                      <a:rPr lang="en-US" i="1" dirty="0" smtClean="0">
                        <a:latin typeface="Cambria Math" panose="02040503050406030204" pitchFamily="18" charset="0"/>
                      </a:rPr>
                      <m:t>𝑡</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𝑉</m:t>
                        </m:r>
                      </m:e>
                      <m:sub>
                        <m:r>
                          <a:rPr lang="en-US" i="1" dirty="0" err="1">
                            <a:latin typeface="Cambria Math" panose="02040503050406030204" pitchFamily="18" charset="0"/>
                          </a:rPr>
                          <m:t>𝑚</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𝐸</m:t>
                        </m:r>
                      </m:e>
                      <m:sub>
                        <m:r>
                          <a:rPr lang="en-US" b="0" i="1" dirty="0" smtClean="0">
                            <a:latin typeface="Cambria Math" panose="02040503050406030204" pitchFamily="18" charset="0"/>
                          </a:rPr>
                          <m:t>𝑟𝑒𝑣</m:t>
                        </m:r>
                      </m:sub>
                    </m:sSub>
                    <m:r>
                      <a:rPr lang="en-US" i="1" dirty="0">
                        <a:latin typeface="Cambria Math" panose="02040503050406030204" pitchFamily="18" charset="0"/>
                      </a:rPr>
                      <m:t>)</m:t>
                    </m:r>
                  </m:oMath>
                </a14:m>
                <a:r>
                  <a:rPr lang="en-US" dirty="0"/>
                  <a:t> </a:t>
                </a:r>
              </a:p>
            </p:txBody>
          </p:sp>
        </mc:Choice>
        <mc:Fallback xmlns="">
          <p:sp>
            <p:nvSpPr>
              <p:cNvPr id="14" name="TextBox 13"/>
              <p:cNvSpPr txBox="1">
                <a:spLocks noRot="1" noChangeAspect="1" noMove="1" noResize="1" noEditPoints="1" noAdjustHandles="1" noChangeArrowheads="1" noChangeShapeType="1" noTextEdit="1"/>
              </p:cNvSpPr>
              <p:nvPr/>
            </p:nvSpPr>
            <p:spPr>
              <a:xfrm>
                <a:off x="5355870" y="1081322"/>
                <a:ext cx="3461459" cy="391261"/>
              </a:xfrm>
              <a:prstGeom prst="rect">
                <a:avLst/>
              </a:prstGeom>
              <a:blipFill>
                <a:blip r:embed="rId8"/>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269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944982" y="-18365"/>
            <a:ext cx="5199017" cy="3392168"/>
          </a:xfrm>
          <a:prstGeom prst="rect">
            <a:avLst/>
          </a:prstGeom>
        </p:spPr>
      </p:pic>
      <p:sp>
        <p:nvSpPr>
          <p:cNvPr id="2" name="Title 1"/>
          <p:cNvSpPr>
            <a:spLocks noGrp="1"/>
          </p:cNvSpPr>
          <p:nvPr>
            <p:ph type="title"/>
          </p:nvPr>
        </p:nvSpPr>
        <p:spPr/>
        <p:txBody>
          <a:bodyPr/>
          <a:lstStyle/>
          <a:p>
            <a:r>
              <a:rPr lang="en-US" dirty="0" err="1"/>
              <a:t>ACh</a:t>
            </a:r>
            <a:r>
              <a:rPr lang="en-US" dirty="0"/>
              <a:t> Receptor</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22</a:t>
            </a:fld>
            <a:endParaRPr lang="en-US"/>
          </a:p>
        </p:txBody>
      </p:sp>
      <p:sp>
        <p:nvSpPr>
          <p:cNvPr id="6" name="TextBox 5"/>
          <p:cNvSpPr txBox="1"/>
          <p:nvPr/>
        </p:nvSpPr>
        <p:spPr>
          <a:xfrm>
            <a:off x="95770" y="3326289"/>
            <a:ext cx="3868884" cy="3139321"/>
          </a:xfrm>
          <a:prstGeom prst="rect">
            <a:avLst/>
          </a:prstGeom>
          <a:noFill/>
        </p:spPr>
        <p:txBody>
          <a:bodyPr wrap="square" rtlCol="0">
            <a:spAutoFit/>
          </a:bodyPr>
          <a:lstStyle/>
          <a:p>
            <a:r>
              <a:rPr lang="en-US" dirty="0"/>
              <a:t>Is </a:t>
            </a:r>
            <a:r>
              <a:rPr lang="en-US" dirty="0" err="1"/>
              <a:t>ACh</a:t>
            </a:r>
            <a:r>
              <a:rPr lang="en-US" dirty="0"/>
              <a:t> gated channel permeable to which ion? </a:t>
            </a:r>
          </a:p>
          <a:p>
            <a:endParaRPr lang="en-US" dirty="0"/>
          </a:p>
          <a:p>
            <a:r>
              <a:rPr lang="en-US" dirty="0"/>
              <a:t>Hint: What are the relevant ions?</a:t>
            </a:r>
          </a:p>
          <a:p>
            <a:r>
              <a:rPr lang="en-US" dirty="0"/>
              <a:t>What was the resting potential of V controlled [K] channel?</a:t>
            </a:r>
          </a:p>
          <a:p>
            <a:endParaRPr lang="en-US" dirty="0"/>
          </a:p>
          <a:p>
            <a:r>
              <a:rPr lang="en-US" dirty="0"/>
              <a:t>Which ion produces current at </a:t>
            </a:r>
          </a:p>
          <a:p>
            <a:r>
              <a:rPr lang="en-US" dirty="0"/>
              <a:t>a) resting potential?</a:t>
            </a:r>
          </a:p>
          <a:p>
            <a:r>
              <a:rPr lang="en-US" dirty="0"/>
              <a:t>b) +70mV?</a:t>
            </a:r>
          </a:p>
          <a:p>
            <a:r>
              <a:rPr lang="en-US" dirty="0"/>
              <a:t>c) 0mV </a:t>
            </a:r>
          </a:p>
        </p:txBody>
      </p:sp>
      <p:pic>
        <p:nvPicPr>
          <p:cNvPr id="8" name="Picture 7"/>
          <p:cNvPicPr>
            <a:picLocks noChangeAspect="1"/>
          </p:cNvPicPr>
          <p:nvPr/>
        </p:nvPicPr>
        <p:blipFill rotWithShape="1">
          <a:blip r:embed="rId3"/>
          <a:srcRect t="13224" r="64368"/>
          <a:stretch/>
        </p:blipFill>
        <p:spPr>
          <a:xfrm>
            <a:off x="95770" y="740257"/>
            <a:ext cx="3261310" cy="2532224"/>
          </a:xfrm>
          <a:prstGeom prst="rect">
            <a:avLst/>
          </a:prstGeom>
        </p:spPr>
      </p:pic>
      <p:pic>
        <p:nvPicPr>
          <p:cNvPr id="9" name="Picture 8"/>
          <p:cNvPicPr>
            <a:picLocks noChangeAspect="1"/>
          </p:cNvPicPr>
          <p:nvPr/>
        </p:nvPicPr>
        <p:blipFill>
          <a:blip r:embed="rId4"/>
          <a:stretch>
            <a:fillRect/>
          </a:stretch>
        </p:blipFill>
        <p:spPr>
          <a:xfrm>
            <a:off x="3964654" y="3254653"/>
            <a:ext cx="5159674" cy="3241792"/>
          </a:xfrm>
          <a:prstGeom prst="rect">
            <a:avLst/>
          </a:prstGeom>
        </p:spPr>
      </p:pic>
    </p:spTree>
    <p:extLst>
      <p:ext uri="{BB962C8B-B14F-4D97-AF65-F5344CB8AC3E}">
        <p14:creationId xmlns:p14="http://schemas.microsoft.com/office/powerpoint/2010/main" val="62423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dirty="0"/>
                  <a:t>Modulation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𝑟𝑒𝑣</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3091" t="-22951" b="-3606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23</a:t>
            </a:fld>
            <a:endParaRPr lang="en-US"/>
          </a:p>
        </p:txBody>
      </p:sp>
      <p:pic>
        <p:nvPicPr>
          <p:cNvPr id="6" name="Picture 5"/>
          <p:cNvPicPr>
            <a:picLocks noChangeAspect="1"/>
          </p:cNvPicPr>
          <p:nvPr/>
        </p:nvPicPr>
        <p:blipFill>
          <a:blip r:embed="rId3"/>
          <a:stretch>
            <a:fillRect/>
          </a:stretch>
        </p:blipFill>
        <p:spPr>
          <a:xfrm>
            <a:off x="-8659" y="758084"/>
            <a:ext cx="9152659" cy="291811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339634" y="3676198"/>
                <a:ext cx="8229600" cy="2321469"/>
              </a:xfrm>
              <a:prstGeom prst="rect">
                <a:avLst/>
              </a:prstGeom>
              <a:noFill/>
            </p:spPr>
            <p:txBody>
              <a:bodyPr wrap="square" rtlCol="0">
                <a:spAutoFit/>
              </a:bodyPr>
              <a:lstStyle/>
              <a:p>
                <a:r>
                  <a:rPr lang="en-US" dirty="0"/>
                  <a:t>Modulating external [K] and [Na] concentration can modulate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𝑟𝑒𝑣</m:t>
                        </m:r>
                      </m:sub>
                    </m:sSub>
                    <m:r>
                      <a:rPr lang="en-US" b="0" i="1" smtClean="0">
                        <a:latin typeface="Cambria Math" panose="02040503050406030204" pitchFamily="18" charset="0"/>
                      </a:rPr>
                      <m:t>.</m:t>
                    </m:r>
                  </m:oMath>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𝑟𝑒𝑣</m:t>
                          </m:r>
                        </m:sub>
                      </m:sSub>
                      <m:r>
                        <a:rPr lang="en-US" i="1" dirty="0" smtClean="0">
                          <a:latin typeface="Cambria Math" panose="02040503050406030204" pitchFamily="18" charset="0"/>
                        </a:rPr>
                        <m:t> </m:t>
                      </m:r>
                      <m:r>
                        <a:rPr lang="en-US" i="1" dirty="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𝑔</m:t>
                              </m:r>
                            </m:e>
                            <m:sub>
                              <m:r>
                                <a:rPr lang="en-US" i="1" dirty="0" smtClean="0">
                                  <a:latin typeface="Cambria Math" panose="02040503050406030204" pitchFamily="18" charset="0"/>
                                </a:rPr>
                                <m:t>𝑁𝑎</m:t>
                              </m:r>
                            </m:sub>
                          </m:sSub>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𝑁𝑎</m:t>
                              </m:r>
                            </m:sub>
                          </m:sSub>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𝑔</m:t>
                              </m:r>
                            </m:e>
                            <m:sub>
                              <m:r>
                                <a:rPr lang="en-US" b="0" i="1" dirty="0" smtClean="0">
                                  <a:latin typeface="Cambria Math" panose="02040503050406030204" pitchFamily="18" charset="0"/>
                                </a:rPr>
                                <m:t>𝐾</m:t>
                              </m:r>
                            </m:sub>
                          </m:sSub>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𝐸</m:t>
                              </m:r>
                            </m:e>
                            <m:sub>
                              <m:r>
                                <a:rPr lang="en-US" i="1" dirty="0" err="1">
                                  <a:latin typeface="Cambria Math" panose="02040503050406030204" pitchFamily="18" charset="0"/>
                                </a:rPr>
                                <m:t>𝐾</m:t>
                              </m:r>
                            </m:sub>
                          </m:sSub>
                          <m:r>
                            <a:rPr lang="en-US" i="1" dirty="0">
                              <a:latin typeface="Cambria Math" panose="02040503050406030204" pitchFamily="18" charset="0"/>
                            </a:rPr>
                            <m:t> </m:t>
                          </m:r>
                        </m:num>
                        <m:den>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𝑔</m:t>
                              </m:r>
                            </m:e>
                            <m:sub>
                              <m:r>
                                <a:rPr lang="en-US" i="1" dirty="0" err="1">
                                  <a:latin typeface="Cambria Math" panose="02040503050406030204" pitchFamily="18" charset="0"/>
                                </a:rPr>
                                <m:t>𝑁𝑎</m:t>
                              </m:r>
                            </m:sub>
                          </m:sSub>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𝑔</m:t>
                              </m:r>
                            </m:e>
                            <m:sub>
                              <m:r>
                                <a:rPr lang="en-US" i="1" dirty="0" err="1">
                                  <a:latin typeface="Cambria Math" panose="02040503050406030204" pitchFamily="18" charset="0"/>
                                </a:rPr>
                                <m:t>𝐾</m:t>
                              </m:r>
                            </m:sub>
                          </m:sSub>
                        </m:den>
                      </m:f>
                      <m:r>
                        <a:rPr lang="en-US" i="1" dirty="0">
                          <a:latin typeface="Cambria Math" panose="02040503050406030204" pitchFamily="18" charset="0"/>
                        </a:rPr>
                        <m:t> </m:t>
                      </m:r>
                    </m:oMath>
                  </m:oMathPara>
                </a14:m>
                <a:endParaRPr lang="en-US" dirty="0"/>
              </a:p>
              <a:p>
                <a:endParaRPr lang="en-US" dirty="0"/>
              </a:p>
              <a:p>
                <a:r>
                  <a:rPr lang="en-US" dirty="0"/>
                  <a:t>Which equation does this come from? </a:t>
                </a:r>
              </a:p>
              <a:p>
                <a:r>
                  <a:rPr lang="en-US" dirty="0"/>
                  <a:t>Goldman’s equations!</a:t>
                </a:r>
              </a:p>
              <a:p>
                <a:r>
                  <a:rPr lang="en-US" dirty="0"/>
                  <a:t>Can we estimate relative ionic </a:t>
                </a:r>
                <a:r>
                  <a:rPr lang="en-US" dirty="0" err="1"/>
                  <a:t>conductances</a:t>
                </a:r>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339634" y="3676198"/>
                <a:ext cx="8229600" cy="2321469"/>
              </a:xfrm>
              <a:prstGeom prst="rect">
                <a:avLst/>
              </a:prstGeom>
              <a:blipFill>
                <a:blip r:embed="rId4"/>
                <a:stretch>
                  <a:fillRect l="-667" t="-1312" b="-3150"/>
                </a:stretch>
              </a:blipFill>
            </p:spPr>
            <p:txBody>
              <a:bodyPr/>
              <a:lstStyle/>
              <a:p>
                <a:r>
                  <a:rPr lang="en-US">
                    <a:noFill/>
                  </a:rPr>
                  <a:t> </a:t>
                </a:r>
              </a:p>
            </p:txBody>
          </p:sp>
        </mc:Fallback>
      </mc:AlternateContent>
      <p:sp>
        <p:nvSpPr>
          <p:cNvPr id="10" name="Rounded Rectangle 9"/>
          <p:cNvSpPr/>
          <p:nvPr/>
        </p:nvSpPr>
        <p:spPr>
          <a:xfrm>
            <a:off x="4683034" y="5040543"/>
            <a:ext cx="4460966" cy="120966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b="1" dirty="0"/>
              <a:t>Ionic flow is dependent upon ionic gradient; </a:t>
            </a:r>
          </a:p>
          <a:p>
            <a:r>
              <a:rPr lang="en-US" b="1" dirty="0"/>
              <a:t>Conductance dependents upon Ach, time;</a:t>
            </a:r>
          </a:p>
          <a:p>
            <a:r>
              <a:rPr lang="en-US" b="1" dirty="0"/>
              <a:t>Is Ion Flow potential dependent?</a:t>
            </a:r>
          </a:p>
        </p:txBody>
      </p:sp>
    </p:spTree>
    <p:extLst>
      <p:ext uri="{BB962C8B-B14F-4D97-AF65-F5344CB8AC3E}">
        <p14:creationId xmlns:p14="http://schemas.microsoft.com/office/powerpoint/2010/main" val="376987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𝑟𝑒𝑣</m:t>
                        </m:r>
                      </m:sub>
                    </m:sSub>
                  </m:oMath>
                </a14:m>
                <a:r>
                  <a:rPr lang="en-US" dirty="0"/>
                  <a:t> for excitatory vs. inhibitory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22951" b="-3606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24</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223700" y="3490880"/>
                <a:ext cx="4506686" cy="1220932"/>
              </a:xfrm>
              <a:prstGeom prst="rect">
                <a:avLst/>
              </a:prstGeom>
              <a:noFill/>
            </p:spPr>
            <p:txBody>
              <a:bodyPr wrap="square" rtlCol="0">
                <a:spAutoFit/>
              </a:bodyPr>
              <a:lstStyle/>
              <a:p>
                <a:r>
                  <a:rPr lang="en-US" dirty="0"/>
                  <a:t>Excitatory synapses have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𝑟𝑒𝑣</m:t>
                        </m:r>
                      </m:sub>
                    </m:sSub>
                    <m:r>
                      <a:rPr lang="en-US" b="0" i="1" dirty="0" smtClean="0">
                        <a:latin typeface="Cambria Math" panose="02040503050406030204" pitchFamily="18" charset="0"/>
                      </a:rPr>
                      <m:t>=0</m:t>
                    </m:r>
                    <m:r>
                      <a:rPr lang="en-US" b="0" i="1" dirty="0" smtClean="0">
                        <a:latin typeface="Cambria Math" panose="02040503050406030204" pitchFamily="18" charset="0"/>
                      </a:rPr>
                      <m:t>𝑚𝑉</m:t>
                    </m:r>
                  </m:oMath>
                </a14:m>
                <a:endParaRPr lang="en-US" dirty="0"/>
              </a:p>
              <a:p>
                <a:r>
                  <a:rPr lang="en-US" dirty="0"/>
                  <a:t>This implies that any [Na] current will flow is high at resting potential  (say -60mV) but decreases as  potential rises </a:t>
                </a: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3700" y="3490880"/>
                <a:ext cx="4506686" cy="1220932"/>
              </a:xfrm>
              <a:prstGeom prst="rect">
                <a:avLst/>
              </a:prstGeom>
              <a:blipFill>
                <a:blip r:embed="rId3"/>
                <a:stretch>
                  <a:fillRect l="-1218" t="-3000" b="-5500"/>
                </a:stretch>
              </a:blipFill>
            </p:spPr>
            <p:txBody>
              <a:bodyPr/>
              <a:lstStyle/>
              <a:p>
                <a:r>
                  <a:rPr lang="en-US">
                    <a:noFill/>
                  </a:rPr>
                  <a:t> </a:t>
                </a:r>
              </a:p>
            </p:txBody>
          </p:sp>
        </mc:Fallback>
      </mc:AlternateContent>
      <p:pic>
        <p:nvPicPr>
          <p:cNvPr id="7" name="Picture 6"/>
          <p:cNvPicPr>
            <a:picLocks noChangeAspect="1"/>
          </p:cNvPicPr>
          <p:nvPr/>
        </p:nvPicPr>
        <p:blipFill rotWithShape="1">
          <a:blip r:embed="rId4"/>
          <a:srcRect r="63511"/>
          <a:stretch/>
        </p:blipFill>
        <p:spPr>
          <a:xfrm>
            <a:off x="-8658" y="640516"/>
            <a:ext cx="3339688" cy="291811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637314" y="3518660"/>
                <a:ext cx="4506686" cy="1678781"/>
              </a:xfrm>
              <a:prstGeom prst="rect">
                <a:avLst/>
              </a:prstGeom>
              <a:noFill/>
            </p:spPr>
            <p:txBody>
              <a:bodyPr wrap="square" rtlCol="0">
                <a:spAutoFit/>
              </a:bodyPr>
              <a:lstStyle/>
              <a:p>
                <a:r>
                  <a:rPr lang="en-US" dirty="0"/>
                  <a:t>Inhibitory synapses have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𝑟𝑒𝑣</m:t>
                        </m:r>
                      </m:sub>
                    </m:sSub>
                    <m:r>
                      <a:rPr lang="en-US" b="0" i="1" dirty="0" smtClean="0">
                        <a:latin typeface="Cambria Math" panose="02040503050406030204" pitchFamily="18" charset="0"/>
                      </a:rPr>
                      <m:t>=−70</m:t>
                    </m:r>
                    <m:r>
                      <a:rPr lang="en-US" b="0" i="1" dirty="0" smtClean="0">
                        <a:latin typeface="Cambria Math" panose="02040503050406030204" pitchFamily="18" charset="0"/>
                      </a:rPr>
                      <m:t>𝑚𝑉</m:t>
                    </m:r>
                  </m:oMath>
                </a14:m>
                <a:r>
                  <a:rPr lang="en-US" dirty="0"/>
                  <a:t>;</a:t>
                </a:r>
              </a:p>
              <a:p>
                <a:r>
                  <a:rPr lang="en-US" dirty="0"/>
                  <a:t>This implies that any [Na] current will flow zero at resting potential (say -60mV); then as potential rises due to EPP increase, the [K] current increases to inhibit the potential increase towards threshold. </a:t>
                </a:r>
              </a:p>
            </p:txBody>
          </p:sp>
        </mc:Choice>
        <mc:Fallback xmlns="">
          <p:sp>
            <p:nvSpPr>
              <p:cNvPr id="8" name="TextBox 7"/>
              <p:cNvSpPr txBox="1">
                <a:spLocks noRot="1" noChangeAspect="1" noMove="1" noResize="1" noEditPoints="1" noAdjustHandles="1" noChangeArrowheads="1" noChangeShapeType="1" noTextEdit="1"/>
              </p:cNvSpPr>
              <p:nvPr/>
            </p:nvSpPr>
            <p:spPr>
              <a:xfrm>
                <a:off x="4637314" y="3518660"/>
                <a:ext cx="4506686" cy="1678781"/>
              </a:xfrm>
              <a:prstGeom prst="rect">
                <a:avLst/>
              </a:prstGeom>
              <a:blipFill>
                <a:blip r:embed="rId5"/>
                <a:stretch>
                  <a:fillRect l="-1218" t="-1812" b="-9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783876" y="5251003"/>
                <a:ext cx="5408023" cy="923330"/>
              </a:xfrm>
              <a:prstGeom prst="rect">
                <a:avLst/>
              </a:prstGeom>
              <a:noFill/>
            </p:spPr>
            <p:txBody>
              <a:bodyPr wrap="square" rtlCol="0">
                <a:spAutoFit/>
              </a:bodyPr>
              <a:lstStyle/>
              <a:p>
                <a:r>
                  <a:rPr lang="en-US" dirty="0"/>
                  <a:t>Does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𝑟𝑒𝑣</m:t>
                        </m:r>
                      </m:sub>
                    </m:sSub>
                  </m:oMath>
                </a14:m>
                <a:r>
                  <a:rPr lang="en-US" dirty="0"/>
                  <a:t> produce a limit on the threshold of spiking i.e. metastable membrane potential? </a:t>
                </a:r>
              </a:p>
              <a:p>
                <a:r>
                  <a:rPr lang="en-US" dirty="0"/>
                  <a:t>What is metastable potential (i.e. threshold) for spiking?</a:t>
                </a:r>
              </a:p>
            </p:txBody>
          </p:sp>
        </mc:Choice>
        <mc:Fallback xmlns="">
          <p:sp>
            <p:nvSpPr>
              <p:cNvPr id="9" name="TextBox 8"/>
              <p:cNvSpPr txBox="1">
                <a:spLocks noRot="1" noChangeAspect="1" noMove="1" noResize="1" noEditPoints="1" noAdjustHandles="1" noChangeArrowheads="1" noChangeShapeType="1" noTextEdit="1"/>
              </p:cNvSpPr>
              <p:nvPr/>
            </p:nvSpPr>
            <p:spPr>
              <a:xfrm>
                <a:off x="3783876" y="5251003"/>
                <a:ext cx="5408023" cy="923330"/>
              </a:xfrm>
              <a:prstGeom prst="rect">
                <a:avLst/>
              </a:prstGeom>
              <a:blipFill>
                <a:blip r:embed="rId6"/>
                <a:stretch>
                  <a:fillRect l="-1015" t="-3289" r="-902" b="-9211"/>
                </a:stretch>
              </a:blipFill>
            </p:spPr>
            <p:txBody>
              <a:bodyPr/>
              <a:lstStyle/>
              <a:p>
                <a:r>
                  <a:rPr lang="en-US">
                    <a:noFill/>
                  </a:rPr>
                  <a:t> </a:t>
                </a:r>
              </a:p>
            </p:txBody>
          </p:sp>
        </mc:Fallback>
      </mc:AlternateContent>
      <p:grpSp>
        <p:nvGrpSpPr>
          <p:cNvPr id="25" name="Group 24"/>
          <p:cNvGrpSpPr/>
          <p:nvPr/>
        </p:nvGrpSpPr>
        <p:grpSpPr>
          <a:xfrm>
            <a:off x="82188" y="4934487"/>
            <a:ext cx="3619500" cy="1552575"/>
            <a:chOff x="82188" y="4934487"/>
            <a:chExt cx="3619500" cy="1552575"/>
          </a:xfrm>
        </p:grpSpPr>
        <p:pic>
          <p:nvPicPr>
            <p:cNvPr id="10" name="Picture 9"/>
            <p:cNvPicPr>
              <a:picLocks noChangeAspect="1"/>
            </p:cNvPicPr>
            <p:nvPr/>
          </p:nvPicPr>
          <p:blipFill>
            <a:blip r:embed="rId7"/>
            <a:stretch>
              <a:fillRect/>
            </a:stretch>
          </p:blipFill>
          <p:spPr>
            <a:xfrm>
              <a:off x="82188" y="4934487"/>
              <a:ext cx="3619500" cy="1552575"/>
            </a:xfrm>
            <a:prstGeom prst="rect">
              <a:avLst/>
            </a:prstGeom>
          </p:spPr>
        </p:pic>
        <p:sp>
          <p:nvSpPr>
            <p:cNvPr id="11" name="Oval 10"/>
            <p:cNvSpPr/>
            <p:nvPr/>
          </p:nvSpPr>
          <p:spPr>
            <a:xfrm>
              <a:off x="1309465" y="5696917"/>
              <a:ext cx="98144" cy="11684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757646" y="5396853"/>
              <a:ext cx="129975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95597" y="6020682"/>
              <a:ext cx="129975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rotWithShape="1">
          <a:blip r:embed="rId4"/>
          <a:srcRect r="63511"/>
          <a:stretch/>
        </p:blipFill>
        <p:spPr>
          <a:xfrm>
            <a:off x="4730386" y="600546"/>
            <a:ext cx="3339688" cy="2918114"/>
          </a:xfrm>
          <a:prstGeom prst="rect">
            <a:avLst/>
          </a:prstGeom>
        </p:spPr>
      </p:pic>
      <p:grpSp>
        <p:nvGrpSpPr>
          <p:cNvPr id="23" name="Group 22"/>
          <p:cNvGrpSpPr/>
          <p:nvPr/>
        </p:nvGrpSpPr>
        <p:grpSpPr>
          <a:xfrm>
            <a:off x="4449291" y="1255536"/>
            <a:ext cx="2833254" cy="1644418"/>
            <a:chOff x="4449291" y="1255536"/>
            <a:chExt cx="2833254" cy="1644418"/>
          </a:xfrm>
        </p:grpSpPr>
        <p:cxnSp>
          <p:nvCxnSpPr>
            <p:cNvPr id="21" name="Straight Connector 20"/>
            <p:cNvCxnSpPr/>
            <p:nvPr/>
          </p:nvCxnSpPr>
          <p:spPr>
            <a:xfrm flipV="1">
              <a:off x="4449291" y="1255536"/>
              <a:ext cx="2833254" cy="164441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267453" y="1915911"/>
              <a:ext cx="573133" cy="0"/>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2975757" y="6063406"/>
            <a:ext cx="6060870" cy="646331"/>
          </a:xfrm>
          <a:prstGeom prst="rect">
            <a:avLst/>
          </a:prstGeom>
        </p:spPr>
        <p:txBody>
          <a:bodyPr wrap="square">
            <a:spAutoFit/>
          </a:bodyPr>
          <a:lstStyle/>
          <a:p>
            <a:pPr lvl="2"/>
            <a:r>
              <a:rPr lang="en-US" b="1" dirty="0">
                <a:solidFill>
                  <a:srgbClr val="FFC000"/>
                </a:solidFill>
              </a:rPr>
              <a:t>Same medium (concentration gradient) will produce different ionic flow due to different type of synapse!</a:t>
            </a:r>
          </a:p>
        </p:txBody>
      </p:sp>
    </p:spTree>
    <p:extLst>
      <p:ext uri="{BB962C8B-B14F-4D97-AF65-F5344CB8AC3E}">
        <p14:creationId xmlns:p14="http://schemas.microsoft.com/office/powerpoint/2010/main" val="351711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dependent model for EPC</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25</a:t>
            </a:fld>
            <a:endParaRPr lang="en-US"/>
          </a:p>
        </p:txBody>
      </p:sp>
      <p:pic>
        <p:nvPicPr>
          <p:cNvPr id="6" name="Picture 5"/>
          <p:cNvPicPr>
            <a:picLocks noChangeAspect="1"/>
          </p:cNvPicPr>
          <p:nvPr/>
        </p:nvPicPr>
        <p:blipFill rotWithShape="1">
          <a:blip r:embed="rId3"/>
          <a:srcRect b="30737"/>
          <a:stretch/>
        </p:blipFill>
        <p:spPr>
          <a:xfrm>
            <a:off x="1190625" y="1986645"/>
            <a:ext cx="6762750" cy="3160122"/>
          </a:xfrm>
          <a:prstGeom prst="rect">
            <a:avLst/>
          </a:prstGeom>
        </p:spPr>
      </p:pic>
      <p:pic>
        <p:nvPicPr>
          <p:cNvPr id="7" name="Picture 6"/>
          <p:cNvPicPr>
            <a:picLocks noChangeAspect="1"/>
          </p:cNvPicPr>
          <p:nvPr/>
        </p:nvPicPr>
        <p:blipFill rotWithShape="1">
          <a:blip r:embed="rId4"/>
          <a:srcRect t="60944"/>
          <a:stretch/>
        </p:blipFill>
        <p:spPr>
          <a:xfrm>
            <a:off x="2124347" y="584429"/>
            <a:ext cx="4396152" cy="1632857"/>
          </a:xfrm>
          <a:prstGeom prst="rect">
            <a:avLst/>
          </a:prstGeom>
        </p:spPr>
      </p:pic>
      <p:pic>
        <p:nvPicPr>
          <p:cNvPr id="8" name="Picture 7"/>
          <p:cNvPicPr>
            <a:picLocks noChangeAspect="1"/>
          </p:cNvPicPr>
          <p:nvPr/>
        </p:nvPicPr>
        <p:blipFill rotWithShape="1">
          <a:blip r:embed="rId3"/>
          <a:srcRect t="79256"/>
          <a:stretch/>
        </p:blipFill>
        <p:spPr>
          <a:xfrm>
            <a:off x="941048" y="5417182"/>
            <a:ext cx="6762750" cy="946431"/>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70263" y="5146767"/>
                <a:ext cx="7815321" cy="646331"/>
              </a:xfrm>
              <a:prstGeom prst="rect">
                <a:avLst/>
              </a:prstGeom>
              <a:noFill/>
            </p:spPr>
            <p:txBody>
              <a:bodyPr wrap="square" rtlCol="0">
                <a:spAutoFit/>
              </a:bodyPr>
              <a:lstStyle/>
              <a:p>
                <a:r>
                  <a:rPr lang="en-US" dirty="0">
                    <a:solidFill>
                      <a:srgbClr val="FF0000"/>
                    </a:solidFill>
                  </a:rPr>
                  <a:t>Write down a mathematical expression to capture the time dependence of the EPSC starting at </a:t>
                </a:r>
                <a14:m>
                  <m:oMath xmlns:m="http://schemas.openxmlformats.org/officeDocument/2006/math">
                    <m:sSub>
                      <m:sSubPr>
                        <m:ctrlPr>
                          <a:rPr lang="en-US" b="0" i="1" dirty="0" smtClean="0">
                            <a:solidFill>
                              <a:srgbClr val="FF0000"/>
                            </a:solidFill>
                            <a:latin typeface="Cambria Math" panose="02040503050406030204" pitchFamily="18" charset="0"/>
                          </a:rPr>
                        </m:ctrlPr>
                      </m:sSubPr>
                      <m:e>
                        <m:r>
                          <a:rPr lang="en-US" i="1" dirty="0" smtClean="0">
                            <a:solidFill>
                              <a:srgbClr val="FF0000"/>
                            </a:solidFill>
                            <a:latin typeface="Cambria Math" panose="02040503050406030204" pitchFamily="18" charset="0"/>
                          </a:rPr>
                          <m:t>𝑡</m:t>
                        </m:r>
                      </m:e>
                      <m:sub>
                        <m:r>
                          <a:rPr lang="en-US" i="1" dirty="0" smtClean="0">
                            <a:solidFill>
                              <a:srgbClr val="FF0000"/>
                            </a:solidFill>
                            <a:latin typeface="Cambria Math" panose="02040503050406030204" pitchFamily="18" charset="0"/>
                          </a:rPr>
                          <m:t>0</m:t>
                        </m:r>
                      </m:sub>
                    </m:sSub>
                  </m:oMath>
                </a14:m>
                <a:endParaRPr lang="en-US"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70263" y="5146767"/>
                <a:ext cx="7815321" cy="646331"/>
              </a:xfrm>
              <a:prstGeom prst="rect">
                <a:avLst/>
              </a:prstGeom>
              <a:blipFill>
                <a:blip r:embed="rId5"/>
                <a:stretch>
                  <a:fillRect l="-624" t="-4717" b="-14151"/>
                </a:stretch>
              </a:blipFill>
            </p:spPr>
            <p:txBody>
              <a:bodyPr/>
              <a:lstStyle/>
              <a:p>
                <a:r>
                  <a:rPr lang="en-US">
                    <a:noFill/>
                  </a:rPr>
                  <a:t> </a:t>
                </a:r>
              </a:p>
            </p:txBody>
          </p:sp>
        </mc:Fallback>
      </mc:AlternateContent>
      <p:sp>
        <p:nvSpPr>
          <p:cNvPr id="10" name="Oval 9"/>
          <p:cNvSpPr/>
          <p:nvPr/>
        </p:nvSpPr>
        <p:spPr>
          <a:xfrm>
            <a:off x="5930537" y="5516099"/>
            <a:ext cx="836023" cy="847514"/>
          </a:xfrm>
          <a:prstGeom prst="ellipse">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42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Excitatory PSP</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26</a:t>
            </a:fld>
            <a:endParaRPr lang="en-US"/>
          </a:p>
        </p:txBody>
      </p:sp>
      <p:pic>
        <p:nvPicPr>
          <p:cNvPr id="6" name="Picture 5"/>
          <p:cNvPicPr>
            <a:picLocks noChangeAspect="1"/>
          </p:cNvPicPr>
          <p:nvPr/>
        </p:nvPicPr>
        <p:blipFill>
          <a:blip r:embed="rId2"/>
          <a:stretch>
            <a:fillRect/>
          </a:stretch>
        </p:blipFill>
        <p:spPr>
          <a:xfrm>
            <a:off x="4519069" y="920251"/>
            <a:ext cx="4547235" cy="4547235"/>
          </a:xfrm>
          <a:prstGeom prst="rect">
            <a:avLst/>
          </a:prstGeom>
        </p:spPr>
      </p:pic>
      <p:sp>
        <p:nvSpPr>
          <p:cNvPr id="7" name="TextBox 6"/>
          <p:cNvSpPr txBox="1"/>
          <p:nvPr/>
        </p:nvSpPr>
        <p:spPr>
          <a:xfrm>
            <a:off x="511901" y="568070"/>
            <a:ext cx="4062549" cy="5509200"/>
          </a:xfrm>
          <a:prstGeom prst="rect">
            <a:avLst/>
          </a:prstGeom>
          <a:noFill/>
        </p:spPr>
        <p:txBody>
          <a:bodyPr wrap="square" rtlCol="0">
            <a:spAutoFit/>
          </a:bodyPr>
          <a:lstStyle/>
          <a:p>
            <a:pPr marL="285750" indent="-285750">
              <a:buFont typeface="Arial" panose="020B0604020202020204" pitchFamily="34" charset="0"/>
              <a:buChar char="•"/>
            </a:pPr>
            <a:r>
              <a:rPr lang="en-US" sz="2200" dirty="0"/>
              <a:t>Receptor on the post-synaptic cell, and not the transmitter determines whether E or I </a:t>
            </a:r>
          </a:p>
          <a:p>
            <a:pPr marL="285750" indent="-285750">
              <a:buFont typeface="Arial" panose="020B0604020202020204" pitchFamily="34" charset="0"/>
              <a:buChar char="•"/>
            </a:pPr>
            <a:r>
              <a:rPr lang="en-US" sz="2200" dirty="0"/>
              <a:t>Example - a neuronal synapse that uses </a:t>
            </a:r>
            <a:r>
              <a:rPr lang="en-US" sz="2200" u="sng" dirty="0"/>
              <a:t>glutamate </a:t>
            </a:r>
            <a:r>
              <a:rPr lang="en-US" sz="2200" dirty="0"/>
              <a:t>as the transmitter. </a:t>
            </a:r>
          </a:p>
          <a:p>
            <a:pPr marL="285750" indent="-285750">
              <a:buFont typeface="Arial" panose="020B0604020202020204" pitchFamily="34" charset="0"/>
              <a:buChar char="•"/>
            </a:pPr>
            <a:r>
              <a:rPr lang="en-US" sz="2200" dirty="0">
                <a:solidFill>
                  <a:srgbClr val="00B0F0"/>
                </a:solidFill>
              </a:rPr>
              <a:t>Which ion channel must it activate?</a:t>
            </a:r>
          </a:p>
          <a:p>
            <a:pPr marL="285750" indent="-285750">
              <a:buFont typeface="Arial" panose="020B0604020202020204" pitchFamily="34" charset="0"/>
              <a:buChar char="•"/>
            </a:pPr>
            <a:r>
              <a:rPr lang="en-US" sz="2200" dirty="0"/>
              <a:t>Causes Na+/K+ to ﬂow into the cell. </a:t>
            </a:r>
          </a:p>
          <a:p>
            <a:pPr marL="285750" indent="-285750">
              <a:buFont typeface="Arial" panose="020B0604020202020204" pitchFamily="34" charset="0"/>
              <a:buChar char="•"/>
            </a:pPr>
            <a:r>
              <a:rPr lang="en-US" sz="2200" dirty="0"/>
              <a:t>Resulting EPSP depolarizes the postsynaptic membrane potential, (brings it to 0 mV). </a:t>
            </a:r>
          </a:p>
          <a:p>
            <a:pPr marL="285750" indent="-285750">
              <a:buFont typeface="Arial" panose="020B0604020202020204" pitchFamily="34" charset="0"/>
              <a:buChar char="•"/>
            </a:pPr>
            <a:r>
              <a:rPr lang="en-US" sz="2200" dirty="0"/>
              <a:t>EPSP increases probability of an AP in the postsynaptic neuron</a:t>
            </a:r>
          </a:p>
        </p:txBody>
      </p:sp>
    </p:spTree>
    <p:extLst>
      <p:ext uri="{BB962C8B-B14F-4D97-AF65-F5344CB8AC3E}">
        <p14:creationId xmlns:p14="http://schemas.microsoft.com/office/powerpoint/2010/main" val="270672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Inhibitory PSP</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27</a:t>
            </a:fld>
            <a:endParaRPr lang="en-US"/>
          </a:p>
        </p:txBody>
      </p:sp>
      <p:pic>
        <p:nvPicPr>
          <p:cNvPr id="6" name="Picture 5"/>
          <p:cNvPicPr>
            <a:picLocks noChangeAspect="1"/>
          </p:cNvPicPr>
          <p:nvPr/>
        </p:nvPicPr>
        <p:blipFill>
          <a:blip r:embed="rId3"/>
          <a:stretch>
            <a:fillRect/>
          </a:stretch>
        </p:blipFill>
        <p:spPr>
          <a:xfrm>
            <a:off x="4629694" y="1787880"/>
            <a:ext cx="4442460" cy="471487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311060" y="870444"/>
                <a:ext cx="4665889"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Example : a neuronal synapse that uses GABA as its transmitter. </a:t>
                </a:r>
              </a:p>
              <a:p>
                <a:pPr marL="285750" indent="-285750">
                  <a:buFont typeface="Arial" panose="020B0604020202020204" pitchFamily="34" charset="0"/>
                  <a:buChar char="•"/>
                </a:pPr>
                <a:r>
                  <a:rPr lang="en-US" sz="2400" dirty="0">
                    <a:solidFill>
                      <a:srgbClr val="00B0F0"/>
                    </a:solidFill>
                  </a:rPr>
                  <a:t>Which ion channel must it activate? </a:t>
                </a:r>
              </a:p>
              <a:p>
                <a:pPr marL="285750" indent="-285750">
                  <a:buFont typeface="Arial" panose="020B0604020202020204" pitchFamily="34" charset="0"/>
                  <a:buChar char="•"/>
                </a:pPr>
                <a:r>
                  <a:rPr lang="en-US" sz="2400" dirty="0"/>
                  <a:t>Opens channels permeable to Cl−. </a:t>
                </a:r>
              </a:p>
              <a:p>
                <a:pPr marL="285750" indent="-285750">
                  <a:buFont typeface="Arial" panose="020B0604020202020204" pitchFamily="34" charset="0"/>
                  <a:buChar char="•"/>
                </a:pPr>
                <a:r>
                  <a:rPr lang="en-US" sz="2400" dirty="0"/>
                  <a:t>Negatively charged Cl− ﬂows into the cell.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𝐸</m:t>
                        </m:r>
                      </m:e>
                      <m:sub>
                        <m:r>
                          <a:rPr lang="en-US" sz="2400" i="1" dirty="0" smtClean="0">
                            <a:latin typeface="Cambria Math" panose="02040503050406030204" pitchFamily="18" charset="0"/>
                          </a:rPr>
                          <m:t>𝐶𝑙</m:t>
                        </m:r>
                      </m:sub>
                    </m:sSub>
                  </m:oMath>
                </a14:m>
                <a:r>
                  <a:rPr lang="en-US" sz="2400" dirty="0"/>
                  <a:t> = −70 mV) </a:t>
                </a:r>
              </a:p>
              <a:p>
                <a:pPr marL="285750" indent="-285750">
                  <a:buFont typeface="Arial" panose="020B0604020202020204" pitchFamily="34" charset="0"/>
                  <a:buChar char="•"/>
                </a:pPr>
                <a:r>
                  <a:rPr lang="en-US" sz="2400" dirty="0"/>
                  <a:t>Binding of GABA reduces postsynaptic membrane potential below the threshold, </a:t>
                </a:r>
              </a:p>
              <a:p>
                <a:pPr marL="285750" indent="-285750">
                  <a:buFont typeface="Arial" panose="020B0604020202020204" pitchFamily="34" charset="0"/>
                  <a:buChar char="•"/>
                </a:pPr>
                <a:r>
                  <a:rPr lang="en-US" sz="2400" dirty="0"/>
                  <a:t>IPSP reduces the probability of an AP in the postsynaptic neuron</a:t>
                </a:r>
              </a:p>
            </p:txBody>
          </p:sp>
        </mc:Choice>
        <mc:Fallback xmlns="">
          <p:sp>
            <p:nvSpPr>
              <p:cNvPr id="7" name="TextBox 6"/>
              <p:cNvSpPr txBox="1">
                <a:spLocks noRot="1" noChangeAspect="1" noMove="1" noResize="1" noEditPoints="1" noAdjustHandles="1" noChangeArrowheads="1" noChangeShapeType="1" noTextEdit="1"/>
              </p:cNvSpPr>
              <p:nvPr/>
            </p:nvSpPr>
            <p:spPr>
              <a:xfrm>
                <a:off x="311060" y="870444"/>
                <a:ext cx="4665889" cy="4893647"/>
              </a:xfrm>
              <a:prstGeom prst="rect">
                <a:avLst/>
              </a:prstGeom>
              <a:blipFill>
                <a:blip r:embed="rId4"/>
                <a:stretch>
                  <a:fillRect l="-1699" t="-996" r="-2876" b="-1868"/>
                </a:stretch>
              </a:blipFill>
            </p:spPr>
            <p:txBody>
              <a:bodyPr/>
              <a:lstStyle/>
              <a:p>
                <a:r>
                  <a:rPr lang="en-US">
                    <a:noFill/>
                  </a:rPr>
                  <a:t> </a:t>
                </a:r>
              </a:p>
            </p:txBody>
          </p:sp>
        </mc:Fallback>
      </mc:AlternateContent>
      <p:pic>
        <p:nvPicPr>
          <p:cNvPr id="8" name="Picture 7"/>
          <p:cNvPicPr>
            <a:picLocks noChangeAspect="1"/>
          </p:cNvPicPr>
          <p:nvPr/>
        </p:nvPicPr>
        <p:blipFill rotWithShape="1">
          <a:blip r:embed="rId5"/>
          <a:srcRect t="13224" r="64368"/>
          <a:stretch/>
        </p:blipFill>
        <p:spPr>
          <a:xfrm>
            <a:off x="6109662" y="23156"/>
            <a:ext cx="2450270" cy="1902497"/>
          </a:xfrm>
          <a:prstGeom prst="rect">
            <a:avLst/>
          </a:prstGeom>
        </p:spPr>
      </p:pic>
    </p:spTree>
    <p:extLst>
      <p:ext uri="{BB962C8B-B14F-4D97-AF65-F5344CB8AC3E}">
        <p14:creationId xmlns:p14="http://schemas.microsoft.com/office/powerpoint/2010/main" val="791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Summation </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28</a:t>
            </a:fld>
            <a:endParaRPr lang="en-US"/>
          </a:p>
        </p:txBody>
      </p:sp>
      <p:pic>
        <p:nvPicPr>
          <p:cNvPr id="6" name="Picture 5"/>
          <p:cNvPicPr>
            <a:picLocks noChangeAspect="1"/>
          </p:cNvPicPr>
          <p:nvPr/>
        </p:nvPicPr>
        <p:blipFill rotWithShape="1">
          <a:blip r:embed="rId2"/>
          <a:srcRect r="52402"/>
          <a:stretch/>
        </p:blipFill>
        <p:spPr>
          <a:xfrm>
            <a:off x="313303" y="758084"/>
            <a:ext cx="4010504" cy="3510868"/>
          </a:xfrm>
          <a:prstGeom prst="rect">
            <a:avLst/>
          </a:prstGeom>
        </p:spPr>
      </p:pic>
      <p:sp>
        <p:nvSpPr>
          <p:cNvPr id="7" name="TextBox 6"/>
          <p:cNvSpPr txBox="1"/>
          <p:nvPr/>
        </p:nvSpPr>
        <p:spPr>
          <a:xfrm>
            <a:off x="416146" y="4308652"/>
            <a:ext cx="8334309"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Typical EPSPs is 0.2−0.4 mV </a:t>
            </a:r>
          </a:p>
          <a:p>
            <a:pPr marL="285750" indent="-285750">
              <a:buFont typeface="Arial" panose="020B0604020202020204" pitchFamily="34" charset="0"/>
              <a:buChar char="•"/>
            </a:pPr>
            <a:r>
              <a:rPr lang="en-US" sz="2000" dirty="0"/>
              <a:t>Assuming linear summing, it would take 10−50 typical EPSPs to exceed threshold.</a:t>
            </a:r>
          </a:p>
          <a:p>
            <a:pPr marL="285750" indent="-285750">
              <a:buFont typeface="Arial" panose="020B0604020202020204" pitchFamily="34" charset="0"/>
              <a:buChar char="•"/>
            </a:pPr>
            <a:r>
              <a:rPr lang="en-US" sz="2000" dirty="0"/>
              <a:t>A single neuron can integrate inputs from multiple synapses (5000−10,000), with varying strength and nature (</a:t>
            </a:r>
            <a:r>
              <a:rPr lang="en-US" sz="2000" dirty="0" err="1"/>
              <a:t>Excitatory+Inhibitory</a:t>
            </a:r>
            <a:r>
              <a:rPr lang="en-US" sz="2000" dirty="0"/>
              <a:t>)</a:t>
            </a:r>
          </a:p>
        </p:txBody>
      </p:sp>
      <p:sp>
        <p:nvSpPr>
          <p:cNvPr id="8" name="Rectangle 7"/>
          <p:cNvSpPr/>
          <p:nvPr/>
        </p:nvSpPr>
        <p:spPr>
          <a:xfrm>
            <a:off x="628650" y="5873801"/>
            <a:ext cx="7765842" cy="646331"/>
          </a:xfrm>
          <a:prstGeom prst="rect">
            <a:avLst/>
          </a:prstGeom>
        </p:spPr>
        <p:txBody>
          <a:bodyPr wrap="square">
            <a:spAutoFit/>
          </a:bodyPr>
          <a:lstStyle/>
          <a:p>
            <a:r>
              <a:rPr lang="en-US" b="1" dirty="0">
                <a:solidFill>
                  <a:srgbClr val="00B0F0"/>
                </a:solidFill>
              </a:rPr>
              <a:t> Why is each E/I PSP added?</a:t>
            </a:r>
          </a:p>
          <a:p>
            <a:r>
              <a:rPr lang="en-US" b="1" dirty="0">
                <a:solidFill>
                  <a:srgbClr val="00B0F0"/>
                </a:solidFill>
              </a:rPr>
              <a:t>What is the fraction of pre-neurons firing?  </a:t>
            </a:r>
          </a:p>
        </p:txBody>
      </p:sp>
      <p:pic>
        <p:nvPicPr>
          <p:cNvPr id="9" name="Picture 8"/>
          <p:cNvPicPr>
            <a:picLocks noChangeAspect="1"/>
          </p:cNvPicPr>
          <p:nvPr/>
        </p:nvPicPr>
        <p:blipFill rotWithShape="1">
          <a:blip r:embed="rId2"/>
          <a:srcRect l="46254" r="36281"/>
          <a:stretch/>
        </p:blipFill>
        <p:spPr>
          <a:xfrm>
            <a:off x="4303875" y="797784"/>
            <a:ext cx="1471542" cy="3510868"/>
          </a:xfrm>
          <a:prstGeom prst="rect">
            <a:avLst/>
          </a:prstGeom>
        </p:spPr>
      </p:pic>
      <p:pic>
        <p:nvPicPr>
          <p:cNvPr id="10" name="Picture 9"/>
          <p:cNvPicPr>
            <a:picLocks noChangeAspect="1"/>
          </p:cNvPicPr>
          <p:nvPr/>
        </p:nvPicPr>
        <p:blipFill rotWithShape="1">
          <a:blip r:embed="rId2"/>
          <a:srcRect l="74003" r="18555"/>
          <a:stretch/>
        </p:blipFill>
        <p:spPr>
          <a:xfrm>
            <a:off x="6663692" y="798851"/>
            <a:ext cx="627018" cy="3510868"/>
          </a:xfrm>
          <a:prstGeom prst="rect">
            <a:avLst/>
          </a:prstGeom>
        </p:spPr>
      </p:pic>
      <p:pic>
        <p:nvPicPr>
          <p:cNvPr id="11" name="Picture 10"/>
          <p:cNvPicPr>
            <a:picLocks noChangeAspect="1"/>
          </p:cNvPicPr>
          <p:nvPr/>
        </p:nvPicPr>
        <p:blipFill rotWithShape="1">
          <a:blip r:embed="rId2"/>
          <a:srcRect l="82224" r="10645"/>
          <a:stretch/>
        </p:blipFill>
        <p:spPr>
          <a:xfrm>
            <a:off x="7290710" y="798851"/>
            <a:ext cx="600891" cy="3510868"/>
          </a:xfrm>
          <a:prstGeom prst="rect">
            <a:avLst/>
          </a:prstGeom>
        </p:spPr>
      </p:pic>
      <p:pic>
        <p:nvPicPr>
          <p:cNvPr id="12" name="Picture 11"/>
          <p:cNvPicPr>
            <a:picLocks noChangeAspect="1"/>
          </p:cNvPicPr>
          <p:nvPr/>
        </p:nvPicPr>
        <p:blipFill rotWithShape="1">
          <a:blip r:embed="rId2"/>
          <a:srcRect l="89609" r="1"/>
          <a:stretch/>
        </p:blipFill>
        <p:spPr>
          <a:xfrm>
            <a:off x="7875037" y="798851"/>
            <a:ext cx="875418" cy="3510868"/>
          </a:xfrm>
          <a:prstGeom prst="rect">
            <a:avLst/>
          </a:prstGeom>
        </p:spPr>
      </p:pic>
      <p:pic>
        <p:nvPicPr>
          <p:cNvPr id="13" name="Picture 12"/>
          <p:cNvPicPr>
            <a:picLocks noChangeAspect="1"/>
          </p:cNvPicPr>
          <p:nvPr/>
        </p:nvPicPr>
        <p:blipFill rotWithShape="1">
          <a:blip r:embed="rId2"/>
          <a:srcRect l="63771" r="25687"/>
          <a:stretch/>
        </p:blipFill>
        <p:spPr>
          <a:xfrm>
            <a:off x="5775417" y="798851"/>
            <a:ext cx="888275" cy="3510868"/>
          </a:xfrm>
          <a:prstGeom prst="rect">
            <a:avLst/>
          </a:prstGeom>
        </p:spPr>
      </p:pic>
      <p:sp>
        <p:nvSpPr>
          <p:cNvPr id="14" name="TextBox 13">
            <a:extLst>
              <a:ext uri="{FF2B5EF4-FFF2-40B4-BE49-F238E27FC236}">
                <a16:creationId xmlns:a16="http://schemas.microsoft.com/office/drawing/2014/main" id="{BEDAF7F4-80DD-477E-A21C-459A3A5180AB}"/>
              </a:ext>
            </a:extLst>
          </p:cNvPr>
          <p:cNvSpPr txBox="1"/>
          <p:nvPr/>
        </p:nvSpPr>
        <p:spPr>
          <a:xfrm>
            <a:off x="5790116" y="972619"/>
            <a:ext cx="873576" cy="369332"/>
          </a:xfrm>
          <a:prstGeom prst="rect">
            <a:avLst/>
          </a:prstGeom>
          <a:noFill/>
        </p:spPr>
        <p:txBody>
          <a:bodyPr wrap="square" rtlCol="0">
            <a:spAutoFit/>
          </a:bodyPr>
          <a:lstStyle/>
          <a:p>
            <a:r>
              <a:rPr lang="en-US" dirty="0">
                <a:solidFill>
                  <a:srgbClr val="FF0000"/>
                </a:solidFill>
              </a:rPr>
              <a:t>E1+E2?</a:t>
            </a:r>
          </a:p>
        </p:txBody>
      </p:sp>
      <p:sp>
        <p:nvSpPr>
          <p:cNvPr id="15" name="TextBox 14">
            <a:extLst>
              <a:ext uri="{FF2B5EF4-FFF2-40B4-BE49-F238E27FC236}">
                <a16:creationId xmlns:a16="http://schemas.microsoft.com/office/drawing/2014/main" id="{39CB49E8-B97A-41BE-88D2-180FA4F3C7DC}"/>
              </a:ext>
            </a:extLst>
          </p:cNvPr>
          <p:cNvSpPr txBox="1"/>
          <p:nvPr/>
        </p:nvSpPr>
        <p:spPr>
          <a:xfrm>
            <a:off x="7710839" y="974218"/>
            <a:ext cx="1039616" cy="369332"/>
          </a:xfrm>
          <a:prstGeom prst="rect">
            <a:avLst/>
          </a:prstGeom>
          <a:noFill/>
        </p:spPr>
        <p:txBody>
          <a:bodyPr wrap="square" rtlCol="0">
            <a:spAutoFit/>
          </a:bodyPr>
          <a:lstStyle/>
          <a:p>
            <a:r>
              <a:rPr lang="en-US" dirty="0">
                <a:solidFill>
                  <a:srgbClr val="FF0000"/>
                </a:solidFill>
              </a:rPr>
              <a:t>E1+E2+I?</a:t>
            </a:r>
          </a:p>
        </p:txBody>
      </p:sp>
      <p:sp>
        <p:nvSpPr>
          <p:cNvPr id="17" name="TextBox 16">
            <a:extLst>
              <a:ext uri="{FF2B5EF4-FFF2-40B4-BE49-F238E27FC236}">
                <a16:creationId xmlns:a16="http://schemas.microsoft.com/office/drawing/2014/main" id="{610700E8-6DAE-438F-B06F-0B44F9AADF03}"/>
              </a:ext>
            </a:extLst>
          </p:cNvPr>
          <p:cNvSpPr txBox="1"/>
          <p:nvPr/>
        </p:nvSpPr>
        <p:spPr>
          <a:xfrm>
            <a:off x="7060808" y="678752"/>
            <a:ext cx="1039616" cy="369332"/>
          </a:xfrm>
          <a:prstGeom prst="rect">
            <a:avLst/>
          </a:prstGeom>
          <a:noFill/>
        </p:spPr>
        <p:txBody>
          <a:bodyPr wrap="square" rtlCol="0">
            <a:spAutoFit/>
          </a:bodyPr>
          <a:lstStyle/>
          <a:p>
            <a:r>
              <a:rPr lang="en-US" dirty="0">
                <a:solidFill>
                  <a:srgbClr val="FF0000"/>
                </a:solidFill>
              </a:rPr>
              <a:t>E1+I?</a:t>
            </a:r>
          </a:p>
        </p:txBody>
      </p:sp>
    </p:spTree>
    <p:extLst>
      <p:ext uri="{BB962C8B-B14F-4D97-AF65-F5344CB8AC3E}">
        <p14:creationId xmlns:p14="http://schemas.microsoft.com/office/powerpoint/2010/main" val="388302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Post-synaptic integration</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29</a:t>
            </a:fld>
            <a:endParaRPr lang="en-US"/>
          </a:p>
        </p:txBody>
      </p:sp>
      <p:grpSp>
        <p:nvGrpSpPr>
          <p:cNvPr id="8" name="Group 7"/>
          <p:cNvGrpSpPr/>
          <p:nvPr/>
        </p:nvGrpSpPr>
        <p:grpSpPr>
          <a:xfrm>
            <a:off x="3308130" y="721876"/>
            <a:ext cx="5281330" cy="5503175"/>
            <a:chOff x="1697355" y="9839"/>
            <a:chExt cx="7029450" cy="7324725"/>
          </a:xfrm>
        </p:grpSpPr>
        <p:pic>
          <p:nvPicPr>
            <p:cNvPr id="6" name="Picture 5"/>
            <p:cNvPicPr>
              <a:picLocks noChangeAspect="1"/>
            </p:cNvPicPr>
            <p:nvPr/>
          </p:nvPicPr>
          <p:blipFill>
            <a:blip r:embed="rId3"/>
            <a:stretch>
              <a:fillRect/>
            </a:stretch>
          </p:blipFill>
          <p:spPr>
            <a:xfrm>
              <a:off x="1697355" y="9839"/>
              <a:ext cx="7029450" cy="3943350"/>
            </a:xfrm>
            <a:prstGeom prst="rect">
              <a:avLst/>
            </a:prstGeom>
          </p:spPr>
        </p:pic>
        <p:pic>
          <p:nvPicPr>
            <p:cNvPr id="7" name="Picture 6"/>
            <p:cNvPicPr>
              <a:picLocks noChangeAspect="1"/>
            </p:cNvPicPr>
            <p:nvPr/>
          </p:nvPicPr>
          <p:blipFill>
            <a:blip r:embed="rId4"/>
            <a:stretch>
              <a:fillRect/>
            </a:stretch>
          </p:blipFill>
          <p:spPr>
            <a:xfrm>
              <a:off x="1697355" y="3953189"/>
              <a:ext cx="6886575" cy="3381375"/>
            </a:xfrm>
            <a:prstGeom prst="rect">
              <a:avLst/>
            </a:prstGeom>
          </p:spPr>
        </p:pic>
      </p:grpSp>
      <p:sp>
        <p:nvSpPr>
          <p:cNvPr id="9" name="TextBox 8"/>
          <p:cNvSpPr txBox="1"/>
          <p:nvPr/>
        </p:nvSpPr>
        <p:spPr>
          <a:xfrm>
            <a:off x="4572000" y="6225051"/>
            <a:ext cx="1012371" cy="369332"/>
          </a:xfrm>
          <a:prstGeom prst="rect">
            <a:avLst/>
          </a:prstGeom>
          <a:noFill/>
        </p:spPr>
        <p:txBody>
          <a:bodyPr wrap="square" rtlCol="0">
            <a:spAutoFit/>
          </a:bodyPr>
          <a:lstStyle/>
          <a:p>
            <a:r>
              <a:rPr lang="en-US" b="1" dirty="0">
                <a:solidFill>
                  <a:srgbClr val="00B0F0"/>
                </a:solidFill>
              </a:rPr>
              <a:t>Rate</a:t>
            </a:r>
          </a:p>
        </p:txBody>
      </p:sp>
      <p:sp>
        <p:nvSpPr>
          <p:cNvPr id="10" name="TextBox 9"/>
          <p:cNvSpPr txBox="1"/>
          <p:nvPr/>
        </p:nvSpPr>
        <p:spPr>
          <a:xfrm>
            <a:off x="6764149" y="6225051"/>
            <a:ext cx="1826312" cy="369332"/>
          </a:xfrm>
          <a:prstGeom prst="rect">
            <a:avLst/>
          </a:prstGeom>
          <a:noFill/>
        </p:spPr>
        <p:txBody>
          <a:bodyPr wrap="square" rtlCol="0">
            <a:spAutoFit/>
          </a:bodyPr>
          <a:lstStyle/>
          <a:p>
            <a:r>
              <a:rPr lang="en-US" b="1" dirty="0">
                <a:solidFill>
                  <a:srgbClr val="00B0F0"/>
                </a:solidFill>
              </a:rPr>
              <a:t>Coincidence</a:t>
            </a:r>
          </a:p>
        </p:txBody>
      </p:sp>
      <p:sp>
        <p:nvSpPr>
          <p:cNvPr id="12" name="TextBox 11"/>
          <p:cNvSpPr txBox="1"/>
          <p:nvPr/>
        </p:nvSpPr>
        <p:spPr>
          <a:xfrm>
            <a:off x="339634" y="2664823"/>
            <a:ext cx="2821577" cy="2585323"/>
          </a:xfrm>
          <a:prstGeom prst="rect">
            <a:avLst/>
          </a:prstGeom>
          <a:noFill/>
        </p:spPr>
        <p:txBody>
          <a:bodyPr wrap="square" rtlCol="0">
            <a:spAutoFit/>
          </a:bodyPr>
          <a:lstStyle/>
          <a:p>
            <a:r>
              <a:rPr lang="en-US" dirty="0"/>
              <a:t>Time Correlation is detected by synaptic current for </a:t>
            </a:r>
          </a:p>
          <a:p>
            <a:pPr marL="342900" indent="-342900">
              <a:buAutoNum type="alphaLcParenR"/>
            </a:pPr>
            <a:r>
              <a:rPr lang="en-US" dirty="0"/>
              <a:t>Self</a:t>
            </a:r>
          </a:p>
          <a:p>
            <a:pPr marL="342900" indent="-342900">
              <a:buAutoNum type="alphaLcParenR"/>
            </a:pPr>
            <a:r>
              <a:rPr lang="en-US" dirty="0"/>
              <a:t>w.r.t. other synapses</a:t>
            </a:r>
          </a:p>
          <a:p>
            <a:pPr marL="342900" indent="-342900">
              <a:buAutoNum type="alphaLcParenR"/>
            </a:pPr>
            <a:endParaRPr lang="en-US" dirty="0"/>
          </a:p>
          <a:p>
            <a:r>
              <a:rPr lang="en-US" dirty="0"/>
              <a:t>Spatial correlation is detected i.e. different pre-neurons in space connected to the post-neuron</a:t>
            </a:r>
          </a:p>
        </p:txBody>
      </p:sp>
    </p:spTree>
    <p:extLst>
      <p:ext uri="{BB962C8B-B14F-4D97-AF65-F5344CB8AC3E}">
        <p14:creationId xmlns:p14="http://schemas.microsoft.com/office/powerpoint/2010/main" val="3247676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Synaptic Model of Learning / Memory</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3</a:t>
            </a:fld>
            <a:endParaRPr lang="en-US"/>
          </a:p>
        </p:txBody>
      </p:sp>
      <p:pic>
        <p:nvPicPr>
          <p:cNvPr id="8" name="Picture 7"/>
          <p:cNvPicPr>
            <a:picLocks noChangeAspect="1"/>
          </p:cNvPicPr>
          <p:nvPr/>
        </p:nvPicPr>
        <p:blipFill>
          <a:blip r:embed="rId3"/>
          <a:stretch>
            <a:fillRect/>
          </a:stretch>
        </p:blipFill>
        <p:spPr>
          <a:xfrm>
            <a:off x="190500" y="1506329"/>
            <a:ext cx="4562475" cy="2247900"/>
          </a:xfrm>
          <a:prstGeom prst="rect">
            <a:avLst/>
          </a:prstGeom>
        </p:spPr>
      </p:pic>
      <p:pic>
        <p:nvPicPr>
          <p:cNvPr id="9" name="Picture 8"/>
          <p:cNvPicPr>
            <a:picLocks noChangeAspect="1"/>
          </p:cNvPicPr>
          <p:nvPr/>
        </p:nvPicPr>
        <p:blipFill rotWithShape="1">
          <a:blip r:embed="rId4"/>
          <a:srcRect b="790"/>
          <a:stretch/>
        </p:blipFill>
        <p:spPr>
          <a:xfrm>
            <a:off x="5004593" y="947540"/>
            <a:ext cx="3948545" cy="4974036"/>
          </a:xfrm>
          <a:prstGeom prst="rect">
            <a:avLst/>
          </a:prstGeom>
        </p:spPr>
      </p:pic>
      <p:sp>
        <p:nvSpPr>
          <p:cNvPr id="10" name="Rectangle 9"/>
          <p:cNvSpPr/>
          <p:nvPr/>
        </p:nvSpPr>
        <p:spPr>
          <a:xfrm>
            <a:off x="5286196" y="762874"/>
            <a:ext cx="3229154" cy="369332"/>
          </a:xfrm>
          <a:prstGeom prst="rect">
            <a:avLst/>
          </a:prstGeom>
        </p:spPr>
        <p:txBody>
          <a:bodyPr wrap="none">
            <a:spAutoFit/>
          </a:bodyPr>
          <a:lstStyle/>
          <a:p>
            <a:r>
              <a:rPr lang="en-US" dirty="0"/>
              <a:t>Source: arxiv.org/pdf/0905.2935</a:t>
            </a:r>
          </a:p>
        </p:txBody>
      </p:sp>
      <p:sp>
        <p:nvSpPr>
          <p:cNvPr id="11" name="TextBox 10"/>
          <p:cNvSpPr txBox="1"/>
          <p:nvPr/>
        </p:nvSpPr>
        <p:spPr>
          <a:xfrm>
            <a:off x="628650" y="4088674"/>
            <a:ext cx="3747407" cy="646331"/>
          </a:xfrm>
          <a:prstGeom prst="rect">
            <a:avLst/>
          </a:prstGeom>
          <a:noFill/>
        </p:spPr>
        <p:txBody>
          <a:bodyPr wrap="square" rtlCol="0">
            <a:spAutoFit/>
          </a:bodyPr>
          <a:lstStyle/>
          <a:p>
            <a:r>
              <a:rPr lang="en-US" dirty="0"/>
              <a:t>Local and cooperative / associative learning</a:t>
            </a: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4" name="Ink 13">
                <a:extLst>
                  <a:ext uri="{FF2B5EF4-FFF2-40B4-BE49-F238E27FC236}">
                    <a16:creationId xmlns:a16="http://schemas.microsoft.com/office/drawing/2014/main" id="{34F96A3E-DAEC-F242-9CAF-86BD532921EA}"/>
                  </a:ext>
                </a:extLst>
              </p14:cNvPr>
              <p14:cNvContentPartPr/>
              <p14:nvPr/>
            </p14:nvContentPartPr>
            <p14:xfrm rot="5400000">
              <a:off x="4394053" y="3423548"/>
              <a:ext cx="4334349" cy="360"/>
            </p14:xfrm>
          </p:contentPart>
        </mc:Choice>
        <mc:Fallback xmlns="">
          <p:pic>
            <p:nvPicPr>
              <p:cNvPr id="14" name="Ink 13">
                <a:extLst>
                  <a:ext uri="{FF2B5EF4-FFF2-40B4-BE49-F238E27FC236}">
                    <a16:creationId xmlns:a16="http://schemas.microsoft.com/office/drawing/2014/main" id="{34F96A3E-DAEC-F242-9CAF-86BD532921EA}"/>
                  </a:ext>
                </a:extLst>
              </p:cNvPr>
              <p:cNvPicPr/>
              <p:nvPr/>
            </p:nvPicPr>
            <p:blipFill>
              <a:blip r:embed="rId6"/>
              <a:stretch>
                <a:fillRect/>
              </a:stretch>
            </p:blipFill>
            <p:spPr>
              <a:xfrm rot="5400000">
                <a:off x="4376050" y="3405548"/>
                <a:ext cx="4369995"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5" name="Ink 14">
                <a:extLst>
                  <a:ext uri="{FF2B5EF4-FFF2-40B4-BE49-F238E27FC236}">
                    <a16:creationId xmlns:a16="http://schemas.microsoft.com/office/drawing/2014/main" id="{FDE5FD93-53CC-6448-B74C-3022B8B92A3B}"/>
                  </a:ext>
                </a:extLst>
              </p14:cNvPr>
              <p14:cNvContentPartPr/>
              <p14:nvPr/>
            </p14:nvContentPartPr>
            <p14:xfrm>
              <a:off x="729997" y="5858649"/>
              <a:ext cx="2925360" cy="360"/>
            </p14:xfrm>
          </p:contentPart>
        </mc:Choice>
        <mc:Fallback xmlns="">
          <p:pic>
            <p:nvPicPr>
              <p:cNvPr id="15" name="Ink 14">
                <a:extLst>
                  <a:ext uri="{FF2B5EF4-FFF2-40B4-BE49-F238E27FC236}">
                    <a16:creationId xmlns:a16="http://schemas.microsoft.com/office/drawing/2014/main" id="{FDE5FD93-53CC-6448-B74C-3022B8B92A3B}"/>
                  </a:ext>
                </a:extLst>
              </p:cNvPr>
              <p:cNvPicPr/>
              <p:nvPr/>
            </p:nvPicPr>
            <p:blipFill>
              <a:blip r:embed="rId8"/>
              <a:stretch>
                <a:fillRect/>
              </a:stretch>
            </p:blipFill>
            <p:spPr>
              <a:xfrm>
                <a:off x="711997" y="5841009"/>
                <a:ext cx="2961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6" name="Ink 15">
                <a:extLst>
                  <a:ext uri="{FF2B5EF4-FFF2-40B4-BE49-F238E27FC236}">
                    <a16:creationId xmlns:a16="http://schemas.microsoft.com/office/drawing/2014/main" id="{2C970F14-9F12-A04E-9932-D1180D33F819}"/>
                  </a:ext>
                </a:extLst>
              </p14:cNvPr>
              <p14:cNvContentPartPr/>
              <p14:nvPr/>
            </p14:nvContentPartPr>
            <p14:xfrm>
              <a:off x="979117" y="6234129"/>
              <a:ext cx="2918160" cy="360"/>
            </p14:xfrm>
          </p:contentPart>
        </mc:Choice>
        <mc:Fallback xmlns="">
          <p:pic>
            <p:nvPicPr>
              <p:cNvPr id="16" name="Ink 15">
                <a:extLst>
                  <a:ext uri="{FF2B5EF4-FFF2-40B4-BE49-F238E27FC236}">
                    <a16:creationId xmlns:a16="http://schemas.microsoft.com/office/drawing/2014/main" id="{2C970F14-9F12-A04E-9932-D1180D33F819}"/>
                  </a:ext>
                </a:extLst>
              </p:cNvPr>
              <p:cNvPicPr/>
              <p:nvPr/>
            </p:nvPicPr>
            <p:blipFill>
              <a:blip r:embed="rId10"/>
              <a:stretch>
                <a:fillRect/>
              </a:stretch>
            </p:blipFill>
            <p:spPr>
              <a:xfrm>
                <a:off x="961117" y="6216489"/>
                <a:ext cx="29538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7" name="Ink 16">
                <a:extLst>
                  <a:ext uri="{FF2B5EF4-FFF2-40B4-BE49-F238E27FC236}">
                    <a16:creationId xmlns:a16="http://schemas.microsoft.com/office/drawing/2014/main" id="{6685A66A-FBA8-EB4F-AA6B-13F91FE91B53}"/>
                  </a:ext>
                </a:extLst>
              </p14:cNvPr>
              <p14:cNvContentPartPr/>
              <p14:nvPr/>
            </p14:nvContentPartPr>
            <p14:xfrm rot="5400000">
              <a:off x="4811872" y="3240622"/>
              <a:ext cx="4334349" cy="360"/>
            </p14:xfrm>
          </p:contentPart>
        </mc:Choice>
        <mc:Fallback xmlns="">
          <p:pic>
            <p:nvPicPr>
              <p:cNvPr id="17" name="Ink 16">
                <a:extLst>
                  <a:ext uri="{FF2B5EF4-FFF2-40B4-BE49-F238E27FC236}">
                    <a16:creationId xmlns:a16="http://schemas.microsoft.com/office/drawing/2014/main" id="{6685A66A-FBA8-EB4F-AA6B-13F91FE91B53}"/>
                  </a:ext>
                </a:extLst>
              </p:cNvPr>
              <p:cNvPicPr/>
              <p:nvPr/>
            </p:nvPicPr>
            <p:blipFill>
              <a:blip r:embed="rId12"/>
              <a:stretch>
                <a:fillRect/>
              </a:stretch>
            </p:blipFill>
            <p:spPr>
              <a:xfrm rot="5400000">
                <a:off x="4794231" y="3222982"/>
                <a:ext cx="4369992"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8" name="Ink 17">
                <a:extLst>
                  <a:ext uri="{FF2B5EF4-FFF2-40B4-BE49-F238E27FC236}">
                    <a16:creationId xmlns:a16="http://schemas.microsoft.com/office/drawing/2014/main" id="{6EF47C12-CBB6-7A47-B53D-1659BC9181CC}"/>
                  </a:ext>
                </a:extLst>
              </p14:cNvPr>
              <p14:cNvContentPartPr/>
              <p14:nvPr/>
            </p14:nvContentPartPr>
            <p14:xfrm rot="5400000">
              <a:off x="5799188" y="3423548"/>
              <a:ext cx="4334349" cy="360"/>
            </p14:xfrm>
          </p:contentPart>
        </mc:Choice>
        <mc:Fallback xmlns="">
          <p:pic>
            <p:nvPicPr>
              <p:cNvPr id="18" name="Ink 17">
                <a:extLst>
                  <a:ext uri="{FF2B5EF4-FFF2-40B4-BE49-F238E27FC236}">
                    <a16:creationId xmlns:a16="http://schemas.microsoft.com/office/drawing/2014/main" id="{6EF47C12-CBB6-7A47-B53D-1659BC9181CC}"/>
                  </a:ext>
                </a:extLst>
              </p:cNvPr>
              <p:cNvPicPr/>
              <p:nvPr/>
            </p:nvPicPr>
            <p:blipFill>
              <a:blip r:embed="rId14"/>
              <a:stretch>
                <a:fillRect/>
              </a:stretch>
            </p:blipFill>
            <p:spPr>
              <a:xfrm rot="5400000">
                <a:off x="5781547" y="3405908"/>
                <a:ext cx="4369992"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9" name="Ink 18">
                <a:extLst>
                  <a:ext uri="{FF2B5EF4-FFF2-40B4-BE49-F238E27FC236}">
                    <a16:creationId xmlns:a16="http://schemas.microsoft.com/office/drawing/2014/main" id="{DDE2A28C-8792-6449-8358-0E57303B2821}"/>
                  </a:ext>
                </a:extLst>
              </p14:cNvPr>
              <p14:cNvContentPartPr/>
              <p14:nvPr/>
            </p14:nvContentPartPr>
            <p14:xfrm rot="5400000">
              <a:off x="6236472" y="3284968"/>
              <a:ext cx="4334349" cy="360"/>
            </p14:xfrm>
          </p:contentPart>
        </mc:Choice>
        <mc:Fallback xmlns="">
          <p:pic>
            <p:nvPicPr>
              <p:cNvPr id="19" name="Ink 18">
                <a:extLst>
                  <a:ext uri="{FF2B5EF4-FFF2-40B4-BE49-F238E27FC236}">
                    <a16:creationId xmlns:a16="http://schemas.microsoft.com/office/drawing/2014/main" id="{DDE2A28C-8792-6449-8358-0E57303B2821}"/>
                  </a:ext>
                </a:extLst>
              </p:cNvPr>
              <p:cNvPicPr/>
              <p:nvPr/>
            </p:nvPicPr>
            <p:blipFill>
              <a:blip r:embed="rId16"/>
              <a:stretch>
                <a:fillRect/>
              </a:stretch>
            </p:blipFill>
            <p:spPr>
              <a:xfrm rot="5400000">
                <a:off x="6218831" y="3267328"/>
                <a:ext cx="4369992"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0" name="Ink 19">
                <a:extLst>
                  <a:ext uri="{FF2B5EF4-FFF2-40B4-BE49-F238E27FC236}">
                    <a16:creationId xmlns:a16="http://schemas.microsoft.com/office/drawing/2014/main" id="{28348DE2-7263-BB4F-94F7-F9890028366C}"/>
                  </a:ext>
                </a:extLst>
              </p14:cNvPr>
              <p14:cNvContentPartPr/>
              <p14:nvPr/>
            </p14:nvContentPartPr>
            <p14:xfrm rot="5400000">
              <a:off x="5951588" y="3575948"/>
              <a:ext cx="4334349" cy="360"/>
            </p14:xfrm>
          </p:contentPart>
        </mc:Choice>
        <mc:Fallback xmlns="">
          <p:pic>
            <p:nvPicPr>
              <p:cNvPr id="20" name="Ink 19">
                <a:extLst>
                  <a:ext uri="{FF2B5EF4-FFF2-40B4-BE49-F238E27FC236}">
                    <a16:creationId xmlns:a16="http://schemas.microsoft.com/office/drawing/2014/main" id="{28348DE2-7263-BB4F-94F7-F9890028366C}"/>
                  </a:ext>
                </a:extLst>
              </p:cNvPr>
              <p:cNvPicPr/>
              <p:nvPr/>
            </p:nvPicPr>
            <p:blipFill>
              <a:blip r:embed="rId18"/>
              <a:stretch>
                <a:fillRect/>
              </a:stretch>
            </p:blipFill>
            <p:spPr>
              <a:xfrm rot="5400000">
                <a:off x="5933947" y="3558308"/>
                <a:ext cx="4369992" cy="36000"/>
              </a:xfrm>
              <a:prstGeom prst="rect">
                <a:avLst/>
              </a:prstGeom>
            </p:spPr>
          </p:pic>
        </mc:Fallback>
      </mc:AlternateContent>
    </p:spTree>
    <p:extLst>
      <p:ext uri="{BB962C8B-B14F-4D97-AF65-F5344CB8AC3E}">
        <p14:creationId xmlns:p14="http://schemas.microsoft.com/office/powerpoint/2010/main" val="182151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Synapse has two types </a:t>
                </a:r>
              </a:p>
              <a:p>
                <a:pPr lvl="1"/>
                <a:r>
                  <a:rPr lang="en-US" dirty="0"/>
                  <a:t>Electrical – common but simple bi-directional connection </a:t>
                </a:r>
              </a:p>
              <a:p>
                <a:pPr lvl="1"/>
                <a:r>
                  <a:rPr lang="en-US" dirty="0"/>
                  <a:t>Chemical – more interesting, </a:t>
                </a:r>
              </a:p>
              <a:p>
                <a:pPr lvl="2"/>
                <a:r>
                  <a:rPr lang="en-US" dirty="0" err="1"/>
                  <a:t>uni</a:t>
                </a:r>
                <a:r>
                  <a:rPr lang="en-US" dirty="0"/>
                  <a:t>-directional</a:t>
                </a:r>
              </a:p>
              <a:p>
                <a:pPr lvl="2"/>
                <a:r>
                  <a:rPr lang="en-US" dirty="0"/>
                  <a:t>Converts voltage AP to post synaptic current to produce EPP</a:t>
                </a:r>
              </a:p>
              <a:p>
                <a:pPr lvl="2"/>
                <a:r>
                  <a:rPr lang="en-US" dirty="0"/>
                  <a:t>It is stochastic </a:t>
                </a:r>
              </a:p>
              <a:p>
                <a:pPr lvl="2"/>
                <a:r>
                  <a:rPr lang="en-US" dirty="0"/>
                  <a:t>Modulated by NT that modulated conductance with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lvl="2"/>
                <a:r>
                  <a:rPr lang="en-US" dirty="0"/>
                  <a:t>Model is a simple curve fit. </a:t>
                </a:r>
              </a:p>
              <a:p>
                <a:pPr lvl="2"/>
                <a:r>
                  <a:rPr lang="en-US" dirty="0"/>
                  <a:t>Excitatory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𝑟𝑒𝑣</m:t>
                        </m:r>
                      </m:sub>
                    </m:sSub>
                    <m:r>
                      <a:rPr lang="en-US" b="0" i="1" smtClean="0">
                        <a:latin typeface="Cambria Math" panose="02040503050406030204" pitchFamily="18" charset="0"/>
                      </a:rPr>
                      <m:t>=0</m:t>
                    </m:r>
                    <m:r>
                      <a:rPr lang="en-US" b="0" i="1" smtClean="0">
                        <a:latin typeface="Cambria Math" panose="02040503050406030204" pitchFamily="18" charset="0"/>
                      </a:rPr>
                      <m:t>𝑚𝑉</m:t>
                    </m:r>
                    <m:r>
                      <a:rPr lang="en-US" b="0" i="1" smtClean="0">
                        <a:latin typeface="Cambria Math" panose="02040503050406030204" pitchFamily="18" charset="0"/>
                      </a:rPr>
                      <m:t>)</m:t>
                    </m:r>
                  </m:oMath>
                </a14:m>
                <a:r>
                  <a:rPr lang="en-US" dirty="0"/>
                  <a:t> increases potential </a:t>
                </a:r>
              </a:p>
              <a:p>
                <a:pPr lvl="2"/>
                <a:r>
                  <a:rPr lang="en-US" dirty="0"/>
                  <a:t>Inhibitory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𝑟𝑒𝑣</m:t>
                        </m:r>
                      </m:sub>
                    </m:sSub>
                    <m:r>
                      <a:rPr lang="en-US" i="1">
                        <a:latin typeface="Cambria Math" panose="02040503050406030204" pitchFamily="18" charset="0"/>
                      </a:rPr>
                      <m:t>=</m:t>
                    </m:r>
                    <m:r>
                      <a:rPr lang="en-US" b="0" i="1" smtClean="0">
                        <a:latin typeface="Cambria Math" panose="02040503050406030204" pitchFamily="18" charset="0"/>
                      </a:rPr>
                      <m:t>−7</m:t>
                    </m:r>
                    <m:r>
                      <a:rPr lang="en-US" i="1">
                        <a:latin typeface="Cambria Math" panose="02040503050406030204" pitchFamily="18" charset="0"/>
                      </a:rPr>
                      <m:t>0</m:t>
                    </m:r>
                    <m:r>
                      <a:rPr lang="en-US" i="1">
                        <a:latin typeface="Cambria Math" panose="02040503050406030204" pitchFamily="18" charset="0"/>
                      </a:rPr>
                      <m:t>𝑚𝑉</m:t>
                    </m:r>
                  </m:oMath>
                </a14:m>
                <a:r>
                  <a:rPr lang="en-US" dirty="0"/>
                  <a:t>) decreases potential</a:t>
                </a:r>
              </a:p>
              <a:p>
                <a:pPr lvl="2"/>
                <a:r>
                  <a:rPr lang="en-US" b="1" dirty="0">
                    <a:solidFill>
                      <a:srgbClr val="FFC000"/>
                    </a:solidFill>
                  </a:rPr>
                  <a:t>Same medium (concentration gradient) will produce different ionic flow due to different type of chemical synapse!</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391" t="-1800" r="-38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30</a:t>
            </a:fld>
            <a:endParaRPr lang="en-US"/>
          </a:p>
        </p:txBody>
      </p:sp>
    </p:spTree>
    <p:extLst>
      <p:ext uri="{BB962C8B-B14F-4D97-AF65-F5344CB8AC3E}">
        <p14:creationId xmlns:p14="http://schemas.microsoft.com/office/powerpoint/2010/main" val="2083465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Electrical Synapse</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4</a:t>
            </a:fld>
            <a:endParaRPr lang="en-US"/>
          </a:p>
        </p:txBody>
      </p:sp>
      <p:pic>
        <p:nvPicPr>
          <p:cNvPr id="7" name="Picture 6"/>
          <p:cNvPicPr>
            <a:picLocks noChangeAspect="1"/>
          </p:cNvPicPr>
          <p:nvPr/>
        </p:nvPicPr>
        <p:blipFill rotWithShape="1">
          <a:blip r:embed="rId2"/>
          <a:srcRect r="50159"/>
          <a:stretch/>
        </p:blipFill>
        <p:spPr>
          <a:xfrm>
            <a:off x="475034" y="831574"/>
            <a:ext cx="4083904" cy="2869665"/>
          </a:xfrm>
          <a:prstGeom prst="rect">
            <a:avLst/>
          </a:prstGeom>
        </p:spPr>
      </p:pic>
      <p:pic>
        <p:nvPicPr>
          <p:cNvPr id="8" name="Picture 7"/>
          <p:cNvPicPr>
            <a:picLocks noChangeAspect="1"/>
          </p:cNvPicPr>
          <p:nvPr/>
        </p:nvPicPr>
        <p:blipFill rotWithShape="1">
          <a:blip r:embed="rId3"/>
          <a:srcRect r="48651"/>
          <a:stretch/>
        </p:blipFill>
        <p:spPr>
          <a:xfrm>
            <a:off x="628651" y="3701239"/>
            <a:ext cx="4152356" cy="2282851"/>
          </a:xfrm>
          <a:prstGeom prst="rect">
            <a:avLst/>
          </a:prstGeom>
        </p:spPr>
      </p:pic>
      <p:sp>
        <p:nvSpPr>
          <p:cNvPr id="9" name="TextBox 8"/>
          <p:cNvSpPr txBox="1"/>
          <p:nvPr/>
        </p:nvSpPr>
        <p:spPr>
          <a:xfrm>
            <a:off x="1136469" y="5812971"/>
            <a:ext cx="3435530" cy="646331"/>
          </a:xfrm>
          <a:prstGeom prst="rect">
            <a:avLst/>
          </a:prstGeom>
          <a:noFill/>
        </p:spPr>
        <p:txBody>
          <a:bodyPr wrap="square" rtlCol="0">
            <a:spAutoFit/>
          </a:bodyPr>
          <a:lstStyle/>
          <a:p>
            <a:r>
              <a:rPr lang="en-US" dirty="0"/>
              <a:t>Passive current flow through ions; </a:t>
            </a:r>
          </a:p>
          <a:p>
            <a:r>
              <a:rPr lang="en-US" dirty="0"/>
              <a:t>Not prevalent!</a:t>
            </a:r>
          </a:p>
        </p:txBody>
      </p:sp>
      <p:sp>
        <p:nvSpPr>
          <p:cNvPr id="12" name="Rectangle 11"/>
          <p:cNvSpPr/>
          <p:nvPr/>
        </p:nvSpPr>
        <p:spPr>
          <a:xfrm>
            <a:off x="2572740" y="554575"/>
            <a:ext cx="2247262" cy="923330"/>
          </a:xfrm>
          <a:prstGeom prst="rect">
            <a:avLst/>
          </a:prstGeom>
        </p:spPr>
        <p:txBody>
          <a:bodyPr wrap="square">
            <a:spAutoFit/>
          </a:bodyPr>
          <a:lstStyle/>
          <a:p>
            <a:r>
              <a:rPr lang="en-US" b="1" dirty="0">
                <a:solidFill>
                  <a:srgbClr val="C00000"/>
                </a:solidFill>
              </a:rPr>
              <a:t>Electrical: minority but found in all nervous systems</a:t>
            </a:r>
          </a:p>
        </p:txBody>
      </p:sp>
      <p:pic>
        <p:nvPicPr>
          <p:cNvPr id="13" name="Picture 2" descr="Image 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002" y="1900860"/>
            <a:ext cx="3631473" cy="2723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58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Synapses</a:t>
            </a:r>
          </a:p>
        </p:txBody>
      </p:sp>
      <p:sp>
        <p:nvSpPr>
          <p:cNvPr id="3" name="Content Placeholder 2"/>
          <p:cNvSpPr>
            <a:spLocks noGrp="1"/>
          </p:cNvSpPr>
          <p:nvPr>
            <p:ph idx="1"/>
          </p:nvPr>
        </p:nvSpPr>
        <p:spPr>
          <a:xfrm>
            <a:off x="628650" y="758085"/>
            <a:ext cx="6229350" cy="1828362"/>
          </a:xfrm>
        </p:spPr>
        <p:txBody>
          <a:bodyPr>
            <a:normAutofit fontScale="85000" lnSpcReduction="20000"/>
          </a:bodyPr>
          <a:lstStyle/>
          <a:p>
            <a:r>
              <a:rPr lang="en-US" dirty="0"/>
              <a:t>Separation between neurons = 3.5 nm </a:t>
            </a:r>
          </a:p>
          <a:p>
            <a:r>
              <a:rPr lang="en-US" dirty="0"/>
              <a:t>High conductance pathway between two cells </a:t>
            </a:r>
          </a:p>
          <a:p>
            <a:r>
              <a:rPr lang="en-US" dirty="0"/>
              <a:t>Gap junction conductivity is symmetric </a:t>
            </a:r>
          </a:p>
          <a:p>
            <a:r>
              <a:rPr lang="en-US" u="sng" dirty="0"/>
              <a:t>Sub-threshold currents </a:t>
            </a:r>
            <a:r>
              <a:rPr lang="en-US" dirty="0"/>
              <a:t>in pre-synaptic neuron is transmitted to post-synaptic neuro</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5</a:t>
            </a:fld>
            <a:endParaRPr lang="en-US"/>
          </a:p>
        </p:txBody>
      </p:sp>
      <p:pic>
        <p:nvPicPr>
          <p:cNvPr id="8" name="Picture 7"/>
          <p:cNvPicPr>
            <a:picLocks noChangeAspect="1"/>
          </p:cNvPicPr>
          <p:nvPr/>
        </p:nvPicPr>
        <p:blipFill>
          <a:blip r:embed="rId2"/>
          <a:stretch>
            <a:fillRect/>
          </a:stretch>
        </p:blipFill>
        <p:spPr>
          <a:xfrm>
            <a:off x="160888" y="2501868"/>
            <a:ext cx="5211198" cy="4069773"/>
          </a:xfrm>
          <a:prstGeom prst="rect">
            <a:avLst/>
          </a:prstGeom>
        </p:spPr>
      </p:pic>
      <p:pic>
        <p:nvPicPr>
          <p:cNvPr id="9" name="Picture 8"/>
          <p:cNvPicPr>
            <a:picLocks noChangeAspect="1"/>
          </p:cNvPicPr>
          <p:nvPr/>
        </p:nvPicPr>
        <p:blipFill>
          <a:blip r:embed="rId3"/>
          <a:stretch>
            <a:fillRect/>
          </a:stretch>
        </p:blipFill>
        <p:spPr>
          <a:xfrm>
            <a:off x="6761821" y="205361"/>
            <a:ext cx="2335548" cy="2381086"/>
          </a:xfrm>
          <a:prstGeom prst="rect">
            <a:avLst/>
          </a:prstGeom>
        </p:spPr>
      </p:pic>
      <p:pic>
        <p:nvPicPr>
          <p:cNvPr id="10" name="Picture 9"/>
          <p:cNvPicPr>
            <a:picLocks noChangeAspect="1"/>
          </p:cNvPicPr>
          <p:nvPr/>
        </p:nvPicPr>
        <p:blipFill>
          <a:blip r:embed="rId4"/>
          <a:stretch>
            <a:fillRect/>
          </a:stretch>
        </p:blipFill>
        <p:spPr>
          <a:xfrm>
            <a:off x="5699400" y="2821768"/>
            <a:ext cx="3117273" cy="3337686"/>
          </a:xfrm>
          <a:prstGeom prst="rect">
            <a:avLst/>
          </a:prstGeom>
        </p:spPr>
      </p:pic>
      <p:sp>
        <p:nvSpPr>
          <p:cNvPr id="11" name="Rectangle 10"/>
          <p:cNvSpPr/>
          <p:nvPr/>
        </p:nvSpPr>
        <p:spPr>
          <a:xfrm>
            <a:off x="5372086" y="6115061"/>
            <a:ext cx="3303597" cy="369332"/>
          </a:xfrm>
          <a:prstGeom prst="rect">
            <a:avLst/>
          </a:prstGeom>
        </p:spPr>
        <p:txBody>
          <a:bodyPr wrap="none">
            <a:spAutoFit/>
          </a:bodyPr>
          <a:lstStyle/>
          <a:p>
            <a:r>
              <a:rPr lang="en-US" dirty="0"/>
              <a:t>Source: Nature 402, 75-79 (1999)</a:t>
            </a:r>
          </a:p>
        </p:txBody>
      </p:sp>
    </p:spTree>
    <p:extLst>
      <p:ext uri="{BB962C8B-B14F-4D97-AF65-F5344CB8AC3E}">
        <p14:creationId xmlns:p14="http://schemas.microsoft.com/office/powerpoint/2010/main" val="18093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Coupling between neurons</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6</a:t>
            </a:fld>
            <a:endParaRPr lang="en-US"/>
          </a:p>
        </p:txBody>
      </p:sp>
      <p:pic>
        <p:nvPicPr>
          <p:cNvPr id="7" name="Picture 6"/>
          <p:cNvPicPr>
            <a:picLocks noChangeAspect="1"/>
          </p:cNvPicPr>
          <p:nvPr/>
        </p:nvPicPr>
        <p:blipFill>
          <a:blip r:embed="rId2"/>
          <a:stretch>
            <a:fillRect/>
          </a:stretch>
        </p:blipFill>
        <p:spPr>
          <a:xfrm>
            <a:off x="209427" y="710459"/>
            <a:ext cx="3552825" cy="3971925"/>
          </a:xfrm>
          <a:prstGeom prst="rect">
            <a:avLst/>
          </a:prstGeom>
        </p:spPr>
      </p:pic>
      <p:pic>
        <p:nvPicPr>
          <p:cNvPr id="8" name="Picture 7"/>
          <p:cNvPicPr>
            <a:picLocks noChangeAspect="1"/>
          </p:cNvPicPr>
          <p:nvPr/>
        </p:nvPicPr>
        <p:blipFill>
          <a:blip r:embed="rId3"/>
          <a:stretch>
            <a:fillRect/>
          </a:stretch>
        </p:blipFill>
        <p:spPr>
          <a:xfrm>
            <a:off x="3376747" y="758084"/>
            <a:ext cx="2600325" cy="3924300"/>
          </a:xfrm>
          <a:prstGeom prst="rect">
            <a:avLst/>
          </a:prstGeom>
        </p:spPr>
      </p:pic>
      <p:pic>
        <p:nvPicPr>
          <p:cNvPr id="9" name="Picture 8"/>
          <p:cNvPicPr>
            <a:picLocks noChangeAspect="1"/>
          </p:cNvPicPr>
          <p:nvPr/>
        </p:nvPicPr>
        <p:blipFill>
          <a:blip r:embed="rId4"/>
          <a:stretch>
            <a:fillRect/>
          </a:stretch>
        </p:blipFill>
        <p:spPr>
          <a:xfrm>
            <a:off x="5916521" y="222506"/>
            <a:ext cx="3227479" cy="4100545"/>
          </a:xfrm>
          <a:prstGeom prst="rect">
            <a:avLst/>
          </a:prstGeom>
        </p:spPr>
      </p:pic>
      <p:pic>
        <p:nvPicPr>
          <p:cNvPr id="1026" name="Picture 2" descr="Image resu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5147" y="4354402"/>
            <a:ext cx="2838853" cy="21291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44137" y="535577"/>
            <a:ext cx="5355772" cy="369332"/>
          </a:xfrm>
          <a:prstGeom prst="rect">
            <a:avLst/>
          </a:prstGeom>
          <a:noFill/>
        </p:spPr>
        <p:txBody>
          <a:bodyPr wrap="square" rtlCol="0">
            <a:spAutoFit/>
          </a:bodyPr>
          <a:lstStyle/>
          <a:p>
            <a:r>
              <a:rPr lang="en-US" b="1" dirty="0">
                <a:solidFill>
                  <a:srgbClr val="FFC000"/>
                </a:solidFill>
              </a:rPr>
              <a:t>Electrical gap junctions were discovered in crayfish</a:t>
            </a:r>
          </a:p>
        </p:txBody>
      </p:sp>
      <p:sp>
        <p:nvSpPr>
          <p:cNvPr id="11" name="TextBox 10"/>
          <p:cNvSpPr txBox="1"/>
          <p:nvPr/>
        </p:nvSpPr>
        <p:spPr>
          <a:xfrm>
            <a:off x="444137" y="4682384"/>
            <a:ext cx="3185432" cy="923330"/>
          </a:xfrm>
          <a:prstGeom prst="rect">
            <a:avLst/>
          </a:prstGeom>
          <a:noFill/>
        </p:spPr>
        <p:txBody>
          <a:bodyPr wrap="square" rtlCol="0">
            <a:spAutoFit/>
          </a:bodyPr>
          <a:lstStyle/>
          <a:p>
            <a:r>
              <a:rPr lang="en-US" dirty="0"/>
              <a:t>Pre neuron spike does not necessarily produce post neuron spike</a:t>
            </a:r>
          </a:p>
        </p:txBody>
      </p:sp>
      <p:sp>
        <p:nvSpPr>
          <p:cNvPr id="13" name="TextBox 12"/>
          <p:cNvSpPr txBox="1"/>
          <p:nvPr/>
        </p:nvSpPr>
        <p:spPr>
          <a:xfrm>
            <a:off x="3374642" y="4682384"/>
            <a:ext cx="3185432" cy="369332"/>
          </a:xfrm>
          <a:prstGeom prst="rect">
            <a:avLst/>
          </a:prstGeom>
          <a:noFill/>
        </p:spPr>
        <p:txBody>
          <a:bodyPr wrap="square" rtlCol="0">
            <a:spAutoFit/>
          </a:bodyPr>
          <a:lstStyle/>
          <a:p>
            <a:r>
              <a:rPr lang="en-US" dirty="0"/>
              <a:t>There could be a delay</a:t>
            </a:r>
          </a:p>
        </p:txBody>
      </p:sp>
      <p:sp>
        <p:nvSpPr>
          <p:cNvPr id="14" name="TextBox 13"/>
          <p:cNvSpPr txBox="1"/>
          <p:nvPr/>
        </p:nvSpPr>
        <p:spPr>
          <a:xfrm>
            <a:off x="306159" y="5748398"/>
            <a:ext cx="5670913" cy="646331"/>
          </a:xfrm>
          <a:prstGeom prst="rect">
            <a:avLst/>
          </a:prstGeom>
          <a:noFill/>
        </p:spPr>
        <p:txBody>
          <a:bodyPr wrap="square" rtlCol="0">
            <a:spAutoFit/>
          </a:bodyPr>
          <a:lstStyle/>
          <a:p>
            <a:r>
              <a:rPr lang="en-US" b="1" dirty="0">
                <a:solidFill>
                  <a:srgbClr val="FFC000"/>
                </a:solidFill>
              </a:rPr>
              <a:t>Delay is normally very small (0.1ms); which helps crayfish respond to threats faster</a:t>
            </a:r>
          </a:p>
        </p:txBody>
      </p:sp>
    </p:spTree>
    <p:extLst>
      <p:ext uri="{BB962C8B-B14F-4D97-AF65-F5344CB8AC3E}">
        <p14:creationId xmlns:p14="http://schemas.microsoft.com/office/powerpoint/2010/main" val="3008875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a synapse</a:t>
            </a:r>
          </a:p>
        </p:txBody>
      </p:sp>
      <p:sp>
        <p:nvSpPr>
          <p:cNvPr id="3" name="Content Placeholder 2"/>
          <p:cNvSpPr>
            <a:spLocks noGrp="1"/>
          </p:cNvSpPr>
          <p:nvPr>
            <p:ph idx="1"/>
          </p:nvPr>
        </p:nvSpPr>
        <p:spPr>
          <a:xfrm>
            <a:off x="628650" y="3409406"/>
            <a:ext cx="4374424" cy="2767557"/>
          </a:xfrm>
        </p:spPr>
        <p:txBody>
          <a:bodyPr>
            <a:normAutofit/>
          </a:bodyPr>
          <a:lstStyle/>
          <a:p>
            <a:pPr marL="0" indent="0">
              <a:buNone/>
            </a:pPr>
            <a:r>
              <a:rPr lang="en-US" dirty="0"/>
              <a:t>Please write down how to engineer independently</a:t>
            </a:r>
          </a:p>
          <a:p>
            <a:r>
              <a:rPr lang="en-US" dirty="0"/>
              <a:t>Peak EPSP</a:t>
            </a:r>
          </a:p>
          <a:p>
            <a:r>
              <a:rPr lang="en-US" dirty="0"/>
              <a:t>Delay in EPSP</a:t>
            </a:r>
          </a:p>
          <a:p>
            <a:pPr lvl="1"/>
            <a:endParaRPr lang="en-US" dirty="0"/>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7</a:t>
            </a:fld>
            <a:endParaRPr lang="en-US"/>
          </a:p>
        </p:txBody>
      </p:sp>
      <p:pic>
        <p:nvPicPr>
          <p:cNvPr id="7" name="Picture 6"/>
          <p:cNvPicPr>
            <a:picLocks noChangeAspect="1"/>
          </p:cNvPicPr>
          <p:nvPr/>
        </p:nvPicPr>
        <p:blipFill rotWithShape="1">
          <a:blip r:embed="rId3"/>
          <a:srcRect r="51033"/>
          <a:stretch/>
        </p:blipFill>
        <p:spPr>
          <a:xfrm>
            <a:off x="685800" y="635816"/>
            <a:ext cx="3638006" cy="2876550"/>
          </a:xfrm>
          <a:prstGeom prst="rect">
            <a:avLst/>
          </a:prstGeom>
        </p:spPr>
      </p:pic>
      <p:pic>
        <p:nvPicPr>
          <p:cNvPr id="8" name="Picture 7"/>
          <p:cNvPicPr>
            <a:picLocks noChangeAspect="1"/>
          </p:cNvPicPr>
          <p:nvPr/>
        </p:nvPicPr>
        <p:blipFill>
          <a:blip r:embed="rId4"/>
          <a:stretch>
            <a:fillRect/>
          </a:stretch>
        </p:blipFill>
        <p:spPr>
          <a:xfrm>
            <a:off x="5195887" y="635816"/>
            <a:ext cx="3781425" cy="398145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3749040" y="4682847"/>
                <a:ext cx="5146766" cy="1221745"/>
              </a:xfrm>
              <a:prstGeom prst="rect">
                <a:avLst/>
              </a:prstGeom>
            </p:spPr>
            <p:txBody>
              <a:bodyPr wrap="square">
                <a:spAutoFit/>
              </a:bodyPr>
              <a:lstStyle/>
              <a:p>
                <a:pPr marL="285750" indent="-285750">
                  <a:buFont typeface="Arial" panose="020B0604020202020204" pitchFamily="34" charset="0"/>
                  <a:buChar char="•"/>
                </a:pPr>
                <a:r>
                  <a:rPr lang="en-US" dirty="0"/>
                  <a:t>Detection threshold introduces delay </a:t>
                </a:r>
              </a:p>
              <a:p>
                <a:pPr marL="285750" indent="-285750">
                  <a:buFont typeface="Arial" panose="020B0604020202020204" pitchFamily="34" charset="0"/>
                  <a:buChar char="•"/>
                </a:pPr>
                <a:r>
                  <a:rPr lang="en-US" dirty="0"/>
                  <a:t>The postsynaptic potential can have signiﬁcant latency </a:t>
                </a:r>
                <a:r>
                  <a:rPr lang="en-US" dirty="0" err="1"/>
                  <a:t>gj</a:t>
                </a:r>
                <a:r>
                  <a:rPr lang="en-US" dirty="0"/>
                  <a:t> =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−9</m:t>
                        </m:r>
                      </m:sup>
                    </m:sSup>
                  </m:oMath>
                </a14:m>
                <a:r>
                  <a:rPr lang="en-US" dirty="0"/>
                  <a:t>S ; </a:t>
                </a:r>
                <a:r>
                  <a:rPr lang="en-US" dirty="0" err="1"/>
                  <a:t>gpost</a:t>
                </a:r>
                <a:r>
                  <a:rPr lang="en-US" dirty="0"/>
                  <a:t> =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−8</m:t>
                        </m:r>
                      </m:sup>
                    </m:sSup>
                  </m:oMath>
                </a14:m>
                <a:r>
                  <a:rPr lang="en-US" dirty="0"/>
                  <a:t>S </a:t>
                </a:r>
              </a:p>
              <a:p>
                <a:pPr marL="285750" indent="-285750">
                  <a:buFont typeface="Arial" panose="020B0604020202020204" pitchFamily="34" charset="0"/>
                  <a:buChar char="•"/>
                </a:pPr>
                <a:r>
                  <a:rPr lang="en-US" dirty="0"/>
                  <a:t>Asymmetry (attenuation) possible if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𝑔</m:t>
                        </m:r>
                      </m:e>
                      <m:sub>
                        <m:r>
                          <a:rPr lang="en-US" i="1" dirty="0" smtClean="0">
                            <a:latin typeface="Cambria Math" panose="02040503050406030204" pitchFamily="18" charset="0"/>
                          </a:rPr>
                          <m:t>𝑝𝑟𝑒</m:t>
                        </m:r>
                      </m:sub>
                    </m:sSub>
                  </m:oMath>
                </a14:m>
                <a:r>
                  <a:rPr lang="en-US" dirty="0"/>
                  <a:t> &gt;&gt;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𝑔</m:t>
                        </m:r>
                      </m:e>
                      <m:sub>
                        <m:r>
                          <a:rPr lang="en-US" i="1" dirty="0" smtClean="0">
                            <a:latin typeface="Cambria Math" panose="02040503050406030204" pitchFamily="18" charset="0"/>
                          </a:rPr>
                          <m:t>𝑝𝑜𝑠</m:t>
                        </m:r>
                        <m:r>
                          <a:rPr lang="en-US" b="0" i="1" dirty="0" smtClean="0">
                            <a:latin typeface="Cambria Math" panose="02040503050406030204" pitchFamily="18" charset="0"/>
                          </a:rPr>
                          <m:t>𝑡</m:t>
                        </m:r>
                      </m:sub>
                    </m:sSub>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749040" y="4682847"/>
                <a:ext cx="5146766" cy="1221745"/>
              </a:xfrm>
              <a:prstGeom prst="rect">
                <a:avLst/>
              </a:prstGeom>
              <a:blipFill>
                <a:blip r:embed="rId5"/>
                <a:stretch>
                  <a:fillRect l="-711" t="-2488" b="-5473"/>
                </a:stretch>
              </a:blipFill>
            </p:spPr>
            <p:txBody>
              <a:bodyPr/>
              <a:lstStyle/>
              <a:p>
                <a:r>
                  <a:rPr lang="en-US">
                    <a:noFill/>
                  </a:rPr>
                  <a:t> </a:t>
                </a:r>
              </a:p>
            </p:txBody>
          </p:sp>
        </mc:Fallback>
      </mc:AlternateContent>
      <p:sp>
        <p:nvSpPr>
          <p:cNvPr id="11" name="TextBox 10"/>
          <p:cNvSpPr txBox="1"/>
          <p:nvPr/>
        </p:nvSpPr>
        <p:spPr>
          <a:xfrm>
            <a:off x="130629" y="5878466"/>
            <a:ext cx="8765177" cy="830997"/>
          </a:xfrm>
          <a:prstGeom prst="rect">
            <a:avLst/>
          </a:prstGeom>
          <a:noFill/>
        </p:spPr>
        <p:txBody>
          <a:bodyPr wrap="square" rtlCol="0">
            <a:spAutoFit/>
          </a:bodyPr>
          <a:lstStyle/>
          <a:p>
            <a:r>
              <a:rPr lang="en-US" sz="2400" b="1" dirty="0">
                <a:solidFill>
                  <a:srgbClr val="FFC000"/>
                </a:solidFill>
              </a:rPr>
              <a:t>This is almost like post neuron is an extension of pre-neuron i.e. direct electrical connection</a:t>
            </a:r>
          </a:p>
        </p:txBody>
      </p:sp>
    </p:spTree>
    <p:extLst>
      <p:ext uri="{BB962C8B-B14F-4D97-AF65-F5344CB8AC3E}">
        <p14:creationId xmlns:p14="http://schemas.microsoft.com/office/powerpoint/2010/main" val="174750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Proof of Existence of chemical signal</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8</a:t>
            </a:fld>
            <a:endParaRPr lang="en-US"/>
          </a:p>
        </p:txBody>
      </p:sp>
      <p:pic>
        <p:nvPicPr>
          <p:cNvPr id="6" name="Picture 5"/>
          <p:cNvPicPr>
            <a:picLocks noChangeAspect="1"/>
          </p:cNvPicPr>
          <p:nvPr/>
        </p:nvPicPr>
        <p:blipFill rotWithShape="1">
          <a:blip r:embed="rId3"/>
          <a:srcRect r="72721"/>
          <a:stretch/>
        </p:blipFill>
        <p:spPr>
          <a:xfrm>
            <a:off x="129433" y="1105371"/>
            <a:ext cx="2313321" cy="4071920"/>
          </a:xfrm>
          <a:prstGeom prst="rect">
            <a:avLst/>
          </a:prstGeom>
        </p:spPr>
      </p:pic>
      <p:sp>
        <p:nvSpPr>
          <p:cNvPr id="7" name="Rectangle 6"/>
          <p:cNvSpPr/>
          <p:nvPr/>
        </p:nvSpPr>
        <p:spPr>
          <a:xfrm>
            <a:off x="0" y="5458074"/>
            <a:ext cx="8739052" cy="923330"/>
          </a:xfrm>
          <a:prstGeom prst="rect">
            <a:avLst/>
          </a:prstGeom>
        </p:spPr>
        <p:txBody>
          <a:bodyPr wrap="square">
            <a:spAutoFit/>
          </a:bodyPr>
          <a:lstStyle/>
          <a:p>
            <a:r>
              <a:rPr lang="en-US" dirty="0"/>
              <a:t> Where the </a:t>
            </a:r>
            <a:r>
              <a:rPr lang="en-US" dirty="0" err="1"/>
              <a:t>vagus</a:t>
            </a:r>
            <a:r>
              <a:rPr lang="en-US" dirty="0"/>
              <a:t> nerve of an isolated frog’s heart was stimulated, the heart rate decreased (upper panel). If the perfusion fluid from the stimulated heart was transferred to a second heart, its rate decreased as well (lower panel). </a:t>
            </a:r>
            <a:r>
              <a:rPr lang="en-US" dirty="0">
                <a:solidFill>
                  <a:srgbClr val="FF0000"/>
                </a:solidFill>
              </a:rPr>
              <a:t>How will you test that it is not electrical?</a:t>
            </a:r>
          </a:p>
        </p:txBody>
      </p:sp>
      <p:sp>
        <p:nvSpPr>
          <p:cNvPr id="8" name="TextBox 7"/>
          <p:cNvSpPr txBox="1"/>
          <p:nvPr/>
        </p:nvSpPr>
        <p:spPr>
          <a:xfrm>
            <a:off x="404949" y="470262"/>
            <a:ext cx="8608422" cy="830997"/>
          </a:xfrm>
          <a:prstGeom prst="rect">
            <a:avLst/>
          </a:prstGeom>
          <a:noFill/>
        </p:spPr>
        <p:txBody>
          <a:bodyPr wrap="square" rtlCol="0">
            <a:spAutoFit/>
          </a:bodyPr>
          <a:lstStyle/>
          <a:p>
            <a:r>
              <a:rPr lang="en-US" sz="1600" dirty="0"/>
              <a:t>Is synapse purely electrical? Or are there chemicals that produce signal transfer as well?</a:t>
            </a:r>
          </a:p>
          <a:p>
            <a:r>
              <a:rPr lang="en-US" sz="1600" dirty="0"/>
              <a:t>It is difficult to study chemical like NT unlike electrical signals (a) they are transient ; (b) to confuse further, electrical signal appears at both end. So is chemical signal connecting electrical signal? </a:t>
            </a:r>
          </a:p>
        </p:txBody>
      </p:sp>
      <p:sp>
        <p:nvSpPr>
          <p:cNvPr id="9" name="Rectangle 8"/>
          <p:cNvSpPr/>
          <p:nvPr/>
        </p:nvSpPr>
        <p:spPr>
          <a:xfrm>
            <a:off x="4949783" y="-88412"/>
            <a:ext cx="3867149" cy="369332"/>
          </a:xfrm>
          <a:prstGeom prst="rect">
            <a:avLst/>
          </a:prstGeom>
        </p:spPr>
        <p:txBody>
          <a:bodyPr wrap="none">
            <a:spAutoFit/>
          </a:bodyPr>
          <a:lstStyle/>
          <a:p>
            <a:r>
              <a:rPr lang="en-US" dirty="0">
                <a:solidFill>
                  <a:schemeClr val="bg1">
                    <a:lumMod val="75000"/>
                  </a:schemeClr>
                </a:solidFill>
              </a:rPr>
              <a:t> German physiologist Otto Loewi 1926. </a:t>
            </a:r>
          </a:p>
        </p:txBody>
      </p:sp>
      <p:pic>
        <p:nvPicPr>
          <p:cNvPr id="10" name="Picture 9"/>
          <p:cNvPicPr>
            <a:picLocks noChangeAspect="1"/>
          </p:cNvPicPr>
          <p:nvPr/>
        </p:nvPicPr>
        <p:blipFill rotWithShape="1">
          <a:blip r:embed="rId3"/>
          <a:srcRect l="28409" b="43371"/>
          <a:stretch/>
        </p:blipFill>
        <p:spPr>
          <a:xfrm>
            <a:off x="2718269" y="1263968"/>
            <a:ext cx="6346585" cy="2410520"/>
          </a:xfrm>
          <a:prstGeom prst="rect">
            <a:avLst/>
          </a:prstGeom>
        </p:spPr>
      </p:pic>
      <p:pic>
        <p:nvPicPr>
          <p:cNvPr id="11" name="Picture 10"/>
          <p:cNvPicPr>
            <a:picLocks noChangeAspect="1"/>
          </p:cNvPicPr>
          <p:nvPr/>
        </p:nvPicPr>
        <p:blipFill rotWithShape="1">
          <a:blip r:embed="rId3"/>
          <a:srcRect l="28409" t="56094"/>
          <a:stretch/>
        </p:blipFill>
        <p:spPr>
          <a:xfrm>
            <a:off x="2718269" y="3592083"/>
            <a:ext cx="6071069" cy="1787817"/>
          </a:xfrm>
          <a:prstGeom prst="rect">
            <a:avLst/>
          </a:prstGeom>
        </p:spPr>
      </p:pic>
    </p:spTree>
    <p:extLst>
      <p:ext uri="{BB962C8B-B14F-4D97-AF65-F5344CB8AC3E}">
        <p14:creationId xmlns:p14="http://schemas.microsoft.com/office/powerpoint/2010/main" val="248442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Two Synapse Types: Electrical &amp; Chemical</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9</a:t>
            </a:fld>
            <a:endParaRPr lang="en-US"/>
          </a:p>
        </p:txBody>
      </p:sp>
      <p:pic>
        <p:nvPicPr>
          <p:cNvPr id="7" name="Picture 6"/>
          <p:cNvPicPr>
            <a:picLocks noChangeAspect="1"/>
          </p:cNvPicPr>
          <p:nvPr/>
        </p:nvPicPr>
        <p:blipFill>
          <a:blip r:embed="rId2"/>
          <a:stretch>
            <a:fillRect/>
          </a:stretch>
        </p:blipFill>
        <p:spPr>
          <a:xfrm>
            <a:off x="475033" y="831574"/>
            <a:ext cx="8193933" cy="2869665"/>
          </a:xfrm>
          <a:prstGeom prst="rect">
            <a:avLst/>
          </a:prstGeom>
        </p:spPr>
      </p:pic>
      <p:pic>
        <p:nvPicPr>
          <p:cNvPr id="8" name="Picture 7"/>
          <p:cNvPicPr>
            <a:picLocks noChangeAspect="1"/>
          </p:cNvPicPr>
          <p:nvPr/>
        </p:nvPicPr>
        <p:blipFill>
          <a:blip r:embed="rId3"/>
          <a:stretch>
            <a:fillRect/>
          </a:stretch>
        </p:blipFill>
        <p:spPr>
          <a:xfrm>
            <a:off x="646122" y="3701239"/>
            <a:ext cx="8086589" cy="2282851"/>
          </a:xfrm>
          <a:prstGeom prst="rect">
            <a:avLst/>
          </a:prstGeom>
        </p:spPr>
      </p:pic>
      <p:sp>
        <p:nvSpPr>
          <p:cNvPr id="9" name="TextBox 8"/>
          <p:cNvSpPr txBox="1"/>
          <p:nvPr/>
        </p:nvSpPr>
        <p:spPr>
          <a:xfrm>
            <a:off x="1136469" y="5812971"/>
            <a:ext cx="3435530" cy="646331"/>
          </a:xfrm>
          <a:prstGeom prst="rect">
            <a:avLst/>
          </a:prstGeom>
          <a:noFill/>
        </p:spPr>
        <p:txBody>
          <a:bodyPr wrap="square" rtlCol="0">
            <a:spAutoFit/>
          </a:bodyPr>
          <a:lstStyle/>
          <a:p>
            <a:r>
              <a:rPr lang="en-US" dirty="0"/>
              <a:t>Passive current flow through ions; </a:t>
            </a:r>
          </a:p>
          <a:p>
            <a:r>
              <a:rPr lang="en-US" dirty="0"/>
              <a:t>Not prevalent!</a:t>
            </a:r>
          </a:p>
        </p:txBody>
      </p:sp>
      <p:sp>
        <p:nvSpPr>
          <p:cNvPr id="10" name="TextBox 9"/>
          <p:cNvSpPr txBox="1"/>
          <p:nvPr/>
        </p:nvSpPr>
        <p:spPr>
          <a:xfrm>
            <a:off x="4820002" y="5830342"/>
            <a:ext cx="4355021" cy="646331"/>
          </a:xfrm>
          <a:prstGeom prst="rect">
            <a:avLst/>
          </a:prstGeom>
          <a:noFill/>
        </p:spPr>
        <p:txBody>
          <a:bodyPr wrap="square" rtlCol="0">
            <a:spAutoFit/>
          </a:bodyPr>
          <a:lstStyle/>
          <a:p>
            <a:r>
              <a:rPr lang="en-US" dirty="0"/>
              <a:t>Ion flow is modulated by neuro transmitters which open/close ion channels:</a:t>
            </a:r>
          </a:p>
        </p:txBody>
      </p:sp>
      <p:sp>
        <p:nvSpPr>
          <p:cNvPr id="11" name="Rectangle 10"/>
          <p:cNvSpPr/>
          <p:nvPr/>
        </p:nvSpPr>
        <p:spPr>
          <a:xfrm>
            <a:off x="6477356" y="831574"/>
            <a:ext cx="2037994" cy="369332"/>
          </a:xfrm>
          <a:prstGeom prst="rect">
            <a:avLst/>
          </a:prstGeom>
        </p:spPr>
        <p:txBody>
          <a:bodyPr wrap="none">
            <a:spAutoFit/>
          </a:bodyPr>
          <a:lstStyle/>
          <a:p>
            <a:r>
              <a:rPr lang="en-US" b="1" dirty="0">
                <a:solidFill>
                  <a:srgbClr val="FFC000"/>
                </a:solidFill>
              </a:rPr>
              <a:t>Chemical: Common</a:t>
            </a:r>
          </a:p>
        </p:txBody>
      </p:sp>
      <p:sp>
        <p:nvSpPr>
          <p:cNvPr id="12" name="Rectangle 11"/>
          <p:cNvSpPr/>
          <p:nvPr/>
        </p:nvSpPr>
        <p:spPr>
          <a:xfrm>
            <a:off x="2572740" y="554575"/>
            <a:ext cx="2247262" cy="923330"/>
          </a:xfrm>
          <a:prstGeom prst="rect">
            <a:avLst/>
          </a:prstGeom>
        </p:spPr>
        <p:txBody>
          <a:bodyPr wrap="square">
            <a:spAutoFit/>
          </a:bodyPr>
          <a:lstStyle/>
          <a:p>
            <a:r>
              <a:rPr lang="en-US" b="1" dirty="0">
                <a:solidFill>
                  <a:srgbClr val="C00000"/>
                </a:solidFill>
              </a:rPr>
              <a:t>Electrical: minority but found in all nervous systems</a:t>
            </a:r>
          </a:p>
        </p:txBody>
      </p:sp>
    </p:spTree>
    <p:extLst>
      <p:ext uri="{BB962C8B-B14F-4D97-AF65-F5344CB8AC3E}">
        <p14:creationId xmlns:p14="http://schemas.microsoft.com/office/powerpoint/2010/main" val="78736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30995</TotalTime>
  <Words>2585</Words>
  <Application>Microsoft Macintosh PowerPoint</Application>
  <PresentationFormat>On-screen Show (4:3)</PresentationFormat>
  <Paragraphs>360</Paragraphs>
  <Slides>30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Cambria Math</vt:lpstr>
      <vt:lpstr>Office Theme</vt:lpstr>
      <vt:lpstr>EE746 Neuromorphic Engineering Lecture 3a: Synapse</vt:lpstr>
      <vt:lpstr>Goal of this Lecture</vt:lpstr>
      <vt:lpstr>Synaptic Model of Learning / Memory</vt:lpstr>
      <vt:lpstr>Electrical Synapse</vt:lpstr>
      <vt:lpstr>Electrical Synapses</vt:lpstr>
      <vt:lpstr>Coupling between neurons</vt:lpstr>
      <vt:lpstr>Model of a synapse</vt:lpstr>
      <vt:lpstr>Proof of Existence of chemical signal</vt:lpstr>
      <vt:lpstr>Two Synapse Types: Electrical &amp; Chemical</vt:lpstr>
      <vt:lpstr>Electrical vs. Chemical Synapses</vt:lpstr>
      <vt:lpstr>Chemical Synapse</vt:lpstr>
      <vt:lpstr>Details</vt:lpstr>
      <vt:lpstr>Timing Delay </vt:lpstr>
      <vt:lpstr>Quantal Nature of Synaptic Transmission</vt:lpstr>
      <vt:lpstr>Statistical Synapse Model</vt:lpstr>
      <vt:lpstr>Proving statistical model by estimating m</vt:lpstr>
      <vt:lpstr>Quantal Nature of Synaptic Transmission</vt:lpstr>
      <vt:lpstr>Quantal Nature of Synaptic Transmission</vt:lpstr>
      <vt:lpstr>Rate Dependent Mechanisms </vt:lpstr>
      <vt:lpstr>Generating a synaptic current using NT</vt:lpstr>
      <vt:lpstr>Synapse Response</vt:lpstr>
      <vt:lpstr>ACh Receptor</vt:lpstr>
      <vt:lpstr>Modulation of E_rev</vt:lpstr>
      <vt:lpstr>E_rev for excitatory vs. inhibitory</vt:lpstr>
      <vt:lpstr>Time dependent model for EPC</vt:lpstr>
      <vt:lpstr>Excitatory PSP</vt:lpstr>
      <vt:lpstr>Inhibitory PSP</vt:lpstr>
      <vt:lpstr>Summation </vt:lpstr>
      <vt:lpstr>Post-synaptic integration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EE746 Neuromorphic Engineering</dc:title>
  <dc:creator>UG</dc:creator>
  <cp:lastModifiedBy>devesh kumar</cp:lastModifiedBy>
  <cp:revision>434</cp:revision>
  <dcterms:created xsi:type="dcterms:W3CDTF">2017-07-17T10:52:55Z</dcterms:created>
  <dcterms:modified xsi:type="dcterms:W3CDTF">2020-04-29T16:30:09Z</dcterms:modified>
</cp:coreProperties>
</file>